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28" r:id="rId3"/>
    <p:sldId id="261" r:id="rId4"/>
    <p:sldId id="286" r:id="rId5"/>
    <p:sldId id="310" r:id="rId6"/>
    <p:sldId id="287" r:id="rId7"/>
    <p:sldId id="288" r:id="rId8"/>
    <p:sldId id="263" r:id="rId9"/>
    <p:sldId id="314" r:id="rId10"/>
    <p:sldId id="289" r:id="rId11"/>
    <p:sldId id="290" r:id="rId12"/>
    <p:sldId id="291" r:id="rId13"/>
    <p:sldId id="292" r:id="rId14"/>
    <p:sldId id="293" r:id="rId15"/>
    <p:sldId id="294" r:id="rId16"/>
    <p:sldId id="316" r:id="rId17"/>
    <p:sldId id="295" r:id="rId18"/>
    <p:sldId id="296" r:id="rId19"/>
    <p:sldId id="319" r:id="rId20"/>
    <p:sldId id="297" r:id="rId21"/>
    <p:sldId id="298" r:id="rId22"/>
    <p:sldId id="299" r:id="rId23"/>
    <p:sldId id="321" r:id="rId24"/>
    <p:sldId id="300" r:id="rId25"/>
    <p:sldId id="301" r:id="rId26"/>
    <p:sldId id="302" r:id="rId27"/>
    <p:sldId id="303" r:id="rId28"/>
    <p:sldId id="304" r:id="rId29"/>
    <p:sldId id="323" r:id="rId30"/>
    <p:sldId id="305" r:id="rId31"/>
    <p:sldId id="306" r:id="rId32"/>
    <p:sldId id="307" r:id="rId33"/>
    <p:sldId id="308" r:id="rId34"/>
    <p:sldId id="309" r:id="rId35"/>
    <p:sldId id="317" r:id="rId36"/>
    <p:sldId id="325" r:id="rId37"/>
    <p:sldId id="326" r:id="rId38"/>
    <p:sldId id="327" r:id="rId39"/>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59989" autoAdjust="0"/>
  </p:normalViewPr>
  <p:slideViewPr>
    <p:cSldViewPr snapToGrid="0">
      <p:cViewPr varScale="1">
        <p:scale>
          <a:sx n="96" d="100"/>
          <a:sy n="96" d="100"/>
        </p:scale>
        <p:origin x="2788"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395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27FDF-D9AC-4497-8AF1-9347ACD4697E}" type="datetimeFigureOut">
              <a:rPr lang="hr-HR" smtClean="0"/>
              <a:t>9.7.2025.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064B2-EFF6-4760-BE09-0DEDA56827BE}" type="slidenum">
              <a:rPr lang="hr-HR" smtClean="0"/>
              <a:t>‹#›</a:t>
            </a:fld>
            <a:endParaRPr lang="hr-HR"/>
          </a:p>
        </p:txBody>
      </p:sp>
    </p:spTree>
    <p:extLst>
      <p:ext uri="{BB962C8B-B14F-4D97-AF65-F5344CB8AC3E}">
        <p14:creationId xmlns:p14="http://schemas.microsoft.com/office/powerpoint/2010/main" val="12185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ostgresql.org/docs/current/sql-select.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postgresql.org/docs/current/sql-altertable.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ostgresql.org/docs/current/queries-table-expressions.html#QUERIES-FR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ostgresql.org/docs/current/queries-table-expressions.html#QUERIES-FR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ostgresql.org/docs/current/tutorial.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qlzoo.ne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qlbolt.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postgresql.org/docs/current/sql-altertable.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qlfiddle.co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ongodb.com/manual/introduc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ostgresql.org/abou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ostgresql.org/docs/current/datatyp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ostgresql.org/docs/current/datatype.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ostgresql.org/docs/current/sql-createtable.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ostgresql.org/docs/current/sql-insert.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Contrast</a:t>
            </a:r>
            <a:r>
              <a:rPr lang="hr-HR" dirty="0"/>
              <a:t> </a:t>
            </a:r>
            <a:r>
              <a:rPr lang="hr-HR" dirty="0" err="1"/>
              <a:t>in‑memory</a:t>
            </a:r>
            <a:r>
              <a:rPr lang="hr-HR" dirty="0"/>
              <a:t> </a:t>
            </a:r>
            <a:r>
              <a:rPr lang="hr-HR" dirty="0" err="1"/>
              <a:t>storage</a:t>
            </a:r>
            <a:r>
              <a:rPr lang="hr-HR" dirty="0"/>
              <a:t> (RAM) </a:t>
            </a:r>
            <a:r>
              <a:rPr lang="hr-HR" dirty="0" err="1"/>
              <a:t>with</a:t>
            </a:r>
            <a:r>
              <a:rPr lang="hr-HR" dirty="0"/>
              <a:t> </a:t>
            </a:r>
            <a:r>
              <a:rPr lang="hr-HR" dirty="0" err="1"/>
              <a:t>persistent</a:t>
            </a:r>
            <a:r>
              <a:rPr lang="hr-HR" dirty="0"/>
              <a:t> </a:t>
            </a:r>
            <a:r>
              <a:rPr lang="hr-HR" dirty="0" err="1"/>
              <a:t>storage</a:t>
            </a:r>
            <a:r>
              <a:rPr lang="hr-HR" dirty="0"/>
              <a:t> on disk.</a:t>
            </a:r>
          </a:p>
          <a:p>
            <a:pPr>
              <a:buFont typeface="Arial" panose="020B0604020202020204" pitchFamily="34" charset="0"/>
              <a:buChar char="•"/>
            </a:pPr>
            <a:r>
              <a:rPr lang="hr-HR" dirty="0"/>
              <a:t>Show a </a:t>
            </a:r>
            <a:r>
              <a:rPr lang="hr-HR" dirty="0" err="1"/>
              <a:t>simple</a:t>
            </a:r>
            <a:r>
              <a:rPr lang="hr-HR" dirty="0"/>
              <a:t> </a:t>
            </a:r>
            <a:r>
              <a:rPr lang="hr-HR" dirty="0" err="1"/>
              <a:t>script</a:t>
            </a:r>
            <a:r>
              <a:rPr lang="hr-HR" dirty="0"/>
              <a:t> </a:t>
            </a:r>
            <a:r>
              <a:rPr lang="hr-HR" dirty="0" err="1"/>
              <a:t>or</a:t>
            </a:r>
            <a:r>
              <a:rPr lang="hr-HR" dirty="0"/>
              <a:t> REPL </a:t>
            </a:r>
            <a:r>
              <a:rPr lang="hr-HR" dirty="0" err="1"/>
              <a:t>session</a:t>
            </a:r>
            <a:r>
              <a:rPr lang="hr-HR" dirty="0"/>
              <a:t> </a:t>
            </a:r>
            <a:r>
              <a:rPr lang="hr-HR" dirty="0" err="1"/>
              <a:t>where</a:t>
            </a:r>
            <a:r>
              <a:rPr lang="hr-HR" dirty="0"/>
              <a:t> data </a:t>
            </a:r>
            <a:r>
              <a:rPr lang="hr-HR" dirty="0" err="1"/>
              <a:t>created</a:t>
            </a:r>
            <a:r>
              <a:rPr lang="hr-HR" dirty="0"/>
              <a:t> </a:t>
            </a:r>
            <a:r>
              <a:rPr lang="hr-HR" dirty="0" err="1"/>
              <a:t>in</a:t>
            </a:r>
            <a:r>
              <a:rPr lang="hr-HR" dirty="0"/>
              <a:t> </a:t>
            </a:r>
            <a:r>
              <a:rPr lang="hr-HR" dirty="0" err="1"/>
              <a:t>memory</a:t>
            </a:r>
            <a:r>
              <a:rPr lang="hr-HR" dirty="0"/>
              <a:t> </a:t>
            </a:r>
            <a:r>
              <a:rPr lang="hr-HR" dirty="0" err="1"/>
              <a:t>disappears</a:t>
            </a:r>
            <a:r>
              <a:rPr lang="hr-HR" dirty="0"/>
              <a:t> on </a:t>
            </a:r>
            <a:r>
              <a:rPr lang="hr-HR" dirty="0" err="1"/>
              <a:t>restart</a:t>
            </a:r>
            <a:r>
              <a:rPr lang="hr-HR" dirty="0"/>
              <a:t> </a:t>
            </a:r>
            <a:r>
              <a:rPr lang="hr-HR" dirty="0" err="1"/>
              <a:t>versus</a:t>
            </a:r>
            <a:r>
              <a:rPr lang="hr-HR" dirty="0"/>
              <a:t> </a:t>
            </a:r>
            <a:r>
              <a:rPr lang="hr-HR" dirty="0" err="1"/>
              <a:t>stored</a:t>
            </a:r>
            <a:r>
              <a:rPr lang="hr-HR" dirty="0"/>
              <a:t> </a:t>
            </a:r>
            <a:r>
              <a:rPr lang="hr-HR" dirty="0" err="1"/>
              <a:t>in</a:t>
            </a:r>
            <a:r>
              <a:rPr lang="hr-HR" dirty="0"/>
              <a:t> a </a:t>
            </a:r>
            <a:r>
              <a:rPr lang="hr-HR" dirty="0" err="1"/>
              <a:t>database</a:t>
            </a:r>
            <a:r>
              <a:rPr lang="hr-HR" dirty="0"/>
              <a:t>.</a:t>
            </a:r>
          </a:p>
          <a:p>
            <a:pPr>
              <a:buFont typeface="Arial" panose="020B0604020202020204" pitchFamily="34" charset="0"/>
              <a:buChar char="•"/>
            </a:pPr>
            <a:r>
              <a:rPr lang="hr-HR" dirty="0" err="1"/>
              <a:t>Emphasize</a:t>
            </a:r>
            <a:r>
              <a:rPr lang="hr-HR" dirty="0"/>
              <a:t> </a:t>
            </a:r>
            <a:r>
              <a:rPr lang="hr-HR" dirty="0" err="1"/>
              <a:t>why</a:t>
            </a:r>
            <a:r>
              <a:rPr lang="hr-HR" dirty="0"/>
              <a:t> </a:t>
            </a:r>
            <a:r>
              <a:rPr lang="hr-HR" dirty="0" err="1"/>
              <a:t>applications</a:t>
            </a:r>
            <a:r>
              <a:rPr lang="hr-HR" dirty="0"/>
              <a:t> </a:t>
            </a:r>
            <a:r>
              <a:rPr lang="hr-HR" dirty="0" err="1"/>
              <a:t>rely</a:t>
            </a:r>
            <a:r>
              <a:rPr lang="hr-HR" dirty="0"/>
              <a:t> on </a:t>
            </a:r>
            <a:r>
              <a:rPr lang="hr-HR" dirty="0" err="1"/>
              <a:t>databases</a:t>
            </a:r>
            <a:r>
              <a:rPr lang="hr-HR" dirty="0"/>
              <a:t> for </a:t>
            </a:r>
            <a:r>
              <a:rPr lang="hr-HR" dirty="0" err="1"/>
              <a:t>durability</a:t>
            </a:r>
            <a:r>
              <a:rPr lang="hr-HR" dirty="0"/>
              <a:t>.</a:t>
            </a:r>
            <a:endParaRPr lang="en-US" dirty="0"/>
          </a:p>
          <a:p>
            <a:pPr>
              <a:buNone/>
            </a:pPr>
            <a:r>
              <a:rPr lang="hr-HR" dirty="0" err="1"/>
              <a:t>Define</a:t>
            </a:r>
            <a:r>
              <a:rPr lang="hr-HR" dirty="0"/>
              <a:t> </a:t>
            </a:r>
            <a:r>
              <a:rPr lang="hr-HR" dirty="0" err="1"/>
              <a:t>relational</a:t>
            </a:r>
            <a:r>
              <a:rPr lang="hr-HR" dirty="0"/>
              <a:t> (SQL) vs. </a:t>
            </a:r>
            <a:r>
              <a:rPr lang="hr-HR" dirty="0" err="1"/>
              <a:t>non‑relational</a:t>
            </a:r>
            <a:r>
              <a:rPr lang="hr-HR" dirty="0"/>
              <a:t> (</a:t>
            </a:r>
            <a:r>
              <a:rPr lang="hr-HR" dirty="0" err="1"/>
              <a:t>NoSQL</a:t>
            </a:r>
            <a:r>
              <a:rPr lang="hr-HR" dirty="0"/>
              <a:t>).</a:t>
            </a:r>
          </a:p>
          <a:p>
            <a:pPr>
              <a:buNone/>
            </a:pPr>
            <a:r>
              <a:rPr lang="hr-HR" dirty="0" err="1"/>
              <a:t>Discuss</a:t>
            </a:r>
            <a:r>
              <a:rPr lang="hr-HR" dirty="0"/>
              <a:t> CAP </a:t>
            </a:r>
            <a:r>
              <a:rPr lang="hr-HR" dirty="0" err="1"/>
              <a:t>theorem</a:t>
            </a:r>
            <a:r>
              <a:rPr lang="hr-HR" dirty="0"/>
              <a:t> </a:t>
            </a:r>
            <a:r>
              <a:rPr lang="hr-HR" dirty="0" err="1"/>
              <a:t>briefly</a:t>
            </a:r>
            <a:r>
              <a:rPr lang="hr-HR" dirty="0"/>
              <a:t> </a:t>
            </a:r>
            <a:r>
              <a:rPr lang="hr-HR" dirty="0" err="1"/>
              <a:t>and</a:t>
            </a:r>
            <a:r>
              <a:rPr lang="hr-HR" dirty="0"/>
              <a:t> how </a:t>
            </a:r>
            <a:r>
              <a:rPr lang="hr-HR" dirty="0" err="1"/>
              <a:t>it</a:t>
            </a:r>
            <a:r>
              <a:rPr lang="hr-HR" dirty="0"/>
              <a:t> </a:t>
            </a:r>
            <a:r>
              <a:rPr lang="hr-HR" dirty="0" err="1"/>
              <a:t>influences</a:t>
            </a:r>
            <a:r>
              <a:rPr lang="hr-HR" dirty="0"/>
              <a:t> </a:t>
            </a:r>
            <a:r>
              <a:rPr lang="hr-HR" dirty="0" err="1"/>
              <a:t>NoSQL</a:t>
            </a:r>
            <a:r>
              <a:rPr lang="hr-HR" dirty="0"/>
              <a:t> design.</a:t>
            </a:r>
          </a:p>
          <a:p>
            <a:r>
              <a:rPr lang="hr-HR" dirty="0"/>
              <a:t>Use </a:t>
            </a:r>
            <a:r>
              <a:rPr lang="hr-HR" dirty="0" err="1"/>
              <a:t>industry</a:t>
            </a:r>
            <a:r>
              <a:rPr lang="hr-HR" dirty="0"/>
              <a:t> </a:t>
            </a:r>
            <a:r>
              <a:rPr lang="hr-HR" dirty="0" err="1"/>
              <a:t>examples</a:t>
            </a:r>
            <a:r>
              <a:rPr lang="hr-HR" dirty="0"/>
              <a:t> (</a:t>
            </a:r>
            <a:r>
              <a:rPr lang="hr-HR" dirty="0" err="1"/>
              <a:t>e.g</a:t>
            </a:r>
            <a:r>
              <a:rPr lang="hr-HR" dirty="0"/>
              <a:t>., Facebook </a:t>
            </a:r>
            <a:r>
              <a:rPr lang="hr-HR" dirty="0" err="1"/>
              <a:t>uses</a:t>
            </a:r>
            <a:r>
              <a:rPr lang="hr-HR" dirty="0"/>
              <a:t> </a:t>
            </a:r>
            <a:r>
              <a:rPr lang="hr-HR" dirty="0" err="1"/>
              <a:t>MySQL</a:t>
            </a:r>
            <a:r>
              <a:rPr lang="hr-HR" dirty="0"/>
              <a:t>; Netflix </a:t>
            </a:r>
            <a:r>
              <a:rPr lang="hr-HR" dirty="0" err="1"/>
              <a:t>uses</a:t>
            </a:r>
            <a:r>
              <a:rPr lang="hr-HR" dirty="0"/>
              <a:t> </a:t>
            </a:r>
            <a:r>
              <a:rPr lang="hr-HR" dirty="0" err="1"/>
              <a:t>Cassandra</a:t>
            </a:r>
            <a:r>
              <a:rPr lang="hr-HR" dirty="0"/>
              <a:t>/</a:t>
            </a:r>
            <a:r>
              <a:rPr lang="hr-HR" dirty="0" err="1"/>
              <a:t>MongoDB</a:t>
            </a:r>
            <a:r>
              <a:rPr lang="hr-HR" dirty="0"/>
              <a:t>).</a:t>
            </a:r>
          </a:p>
          <a:p>
            <a:pPr>
              <a:buNone/>
            </a:pPr>
            <a:r>
              <a:rPr lang="hr-HR" b="1" dirty="0"/>
              <a:t>Resources:</a:t>
            </a:r>
            <a:endParaRPr lang="hr-HR" dirty="0"/>
          </a:p>
          <a:p>
            <a:pPr>
              <a:buFont typeface="Arial" panose="020B0604020202020204" pitchFamily="34" charset="0"/>
              <a:buChar char="•"/>
            </a:pPr>
            <a:r>
              <a:rPr lang="hr-HR" dirty="0"/>
              <a:t>Oracle </a:t>
            </a:r>
            <a:r>
              <a:rPr lang="hr-HR" dirty="0" err="1"/>
              <a:t>Tech</a:t>
            </a:r>
            <a:r>
              <a:rPr lang="hr-HR" dirty="0"/>
              <a:t> Network – “</a:t>
            </a:r>
            <a:r>
              <a:rPr lang="hr-HR" dirty="0" err="1"/>
              <a:t>What</a:t>
            </a:r>
            <a:r>
              <a:rPr lang="hr-HR" dirty="0"/>
              <a:t> </a:t>
            </a:r>
            <a:r>
              <a:rPr lang="hr-HR" dirty="0" err="1"/>
              <a:t>Is</a:t>
            </a:r>
            <a:r>
              <a:rPr lang="hr-HR" dirty="0"/>
              <a:t> a </a:t>
            </a:r>
            <a:r>
              <a:rPr lang="hr-HR" dirty="0" err="1"/>
              <a:t>Database</a:t>
            </a:r>
            <a:r>
              <a:rPr lang="hr-HR" dirty="0"/>
              <a:t>?”</a:t>
            </a:r>
          </a:p>
          <a:p>
            <a:pPr>
              <a:buFont typeface="Arial" panose="020B0604020202020204" pitchFamily="34" charset="0"/>
              <a:buChar char="•"/>
            </a:pPr>
            <a:r>
              <a:rPr lang="hr-HR" dirty="0"/>
              <a:t>W3Schools – SQL </a:t>
            </a:r>
            <a:r>
              <a:rPr lang="hr-HR" dirty="0" err="1"/>
              <a:t>Introduction</a:t>
            </a:r>
            <a:endParaRPr lang="en-US" dirty="0"/>
          </a:p>
          <a:p>
            <a:pPr>
              <a:buNone/>
            </a:pPr>
            <a:r>
              <a:rPr lang="hr-HR" dirty="0" err="1"/>
              <a:t>DigitalOcean</a:t>
            </a:r>
            <a:r>
              <a:rPr lang="hr-HR" dirty="0"/>
              <a:t> – “SQL vs. </a:t>
            </a:r>
            <a:r>
              <a:rPr lang="hr-HR" dirty="0" err="1"/>
              <a:t>NoSQL</a:t>
            </a:r>
            <a:r>
              <a:rPr lang="hr-HR" dirty="0"/>
              <a:t> </a:t>
            </a:r>
            <a:r>
              <a:rPr lang="hr-HR" dirty="0" err="1"/>
              <a:t>Databases</a:t>
            </a:r>
            <a:r>
              <a:rPr lang="hr-HR" dirty="0"/>
              <a:t>: A </a:t>
            </a:r>
            <a:r>
              <a:rPr lang="hr-HR" dirty="0" err="1"/>
              <a:t>Comparative</a:t>
            </a:r>
            <a:r>
              <a:rPr lang="hr-HR" dirty="0"/>
              <a:t> </a:t>
            </a:r>
            <a:r>
              <a:rPr lang="hr-HR" dirty="0" err="1"/>
              <a:t>Guide</a:t>
            </a:r>
            <a:r>
              <a:rPr lang="hr-HR" dirty="0"/>
              <a:t>”</a:t>
            </a:r>
          </a:p>
          <a:p>
            <a:r>
              <a:rPr lang="hr-HR" dirty="0" err="1"/>
              <a:t>MongoDB</a:t>
            </a:r>
            <a:r>
              <a:rPr lang="hr-HR" dirty="0"/>
              <a:t> Blog – “SQL vs </a:t>
            </a:r>
            <a:r>
              <a:rPr lang="hr-HR" dirty="0" err="1"/>
              <a:t>NoSQL</a:t>
            </a:r>
            <a:r>
              <a:rPr lang="hr-HR" dirty="0"/>
              <a:t> </a:t>
            </a:r>
            <a:r>
              <a:rPr lang="hr-HR" dirty="0" err="1"/>
              <a:t>Databases</a:t>
            </a:r>
            <a:r>
              <a:rPr lang="hr-HR" dirty="0"/>
              <a:t>”</a:t>
            </a:r>
          </a:p>
          <a:p>
            <a:pPr>
              <a:buFont typeface="Arial" panose="020B0604020202020204" pitchFamily="34" charset="0"/>
              <a:buNone/>
            </a:pP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Database</a:t>
            </a:r>
            <a:r>
              <a:rPr lang="hr-HR" i="1" dirty="0"/>
              <a:t> System </a:t>
            </a:r>
            <a:r>
              <a:rPr lang="hr-HR" i="1" dirty="0" err="1"/>
              <a:t>Concepts</a:t>
            </a:r>
            <a:r>
              <a:rPr lang="hr-HR" dirty="0"/>
              <a:t> </a:t>
            </a:r>
            <a:r>
              <a:rPr lang="hr-HR" dirty="0" err="1"/>
              <a:t>by</a:t>
            </a:r>
            <a:r>
              <a:rPr lang="hr-HR" dirty="0"/>
              <a:t> Abraham </a:t>
            </a:r>
            <a:r>
              <a:rPr lang="hr-HR" dirty="0" err="1"/>
              <a:t>Silberschatz</a:t>
            </a:r>
            <a:r>
              <a:rPr lang="hr-HR" dirty="0"/>
              <a:t>, Henry F. </a:t>
            </a:r>
            <a:r>
              <a:rPr lang="hr-HR" dirty="0" err="1"/>
              <a:t>Korth</a:t>
            </a:r>
            <a:r>
              <a:rPr lang="hr-HR" dirty="0"/>
              <a:t> &amp; S. </a:t>
            </a:r>
            <a:r>
              <a:rPr lang="hr-HR" dirty="0" err="1"/>
              <a:t>Sudarshan</a:t>
            </a:r>
            <a:endParaRPr lang="hr-HR" dirty="0"/>
          </a:p>
          <a:p>
            <a:pPr>
              <a:buFont typeface="Arial" panose="020B0604020202020204" pitchFamily="34" charset="0"/>
              <a:buChar char="•"/>
            </a:pPr>
            <a:r>
              <a:rPr lang="hr-HR" i="1" dirty="0"/>
              <a:t>Seven </a:t>
            </a:r>
            <a:r>
              <a:rPr lang="hr-HR" i="1" dirty="0" err="1"/>
              <a:t>Databases</a:t>
            </a:r>
            <a:r>
              <a:rPr lang="hr-HR" i="1" dirty="0"/>
              <a:t> </a:t>
            </a:r>
            <a:r>
              <a:rPr lang="hr-HR" i="1" dirty="0" err="1"/>
              <a:t>in</a:t>
            </a:r>
            <a:r>
              <a:rPr lang="hr-HR" i="1" dirty="0"/>
              <a:t> Seven </a:t>
            </a:r>
            <a:r>
              <a:rPr lang="hr-HR" i="1" dirty="0" err="1"/>
              <a:t>Weeks</a:t>
            </a:r>
            <a:r>
              <a:rPr lang="hr-HR" dirty="0"/>
              <a:t> </a:t>
            </a:r>
            <a:r>
              <a:rPr lang="hr-HR" dirty="0" err="1"/>
              <a:t>by</a:t>
            </a:r>
            <a:r>
              <a:rPr lang="hr-HR" dirty="0"/>
              <a:t> Eric </a:t>
            </a:r>
            <a:r>
              <a:rPr lang="hr-HR" dirty="0" err="1"/>
              <a:t>Redmond</a:t>
            </a:r>
            <a:r>
              <a:rPr lang="hr-HR" dirty="0"/>
              <a:t> &amp; Jim R. Wilson</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3</a:t>
            </a:fld>
            <a:endParaRPr lang="hr-HR"/>
          </a:p>
        </p:txBody>
      </p:sp>
    </p:spTree>
    <p:extLst>
      <p:ext uri="{BB962C8B-B14F-4D97-AF65-F5344CB8AC3E}">
        <p14:creationId xmlns:p14="http://schemas.microsoft.com/office/powerpoint/2010/main" val="721400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8DDF-7FD0-04AA-CCF2-DCD5E5331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47D6D-D7B6-7C29-FDFA-059A464D0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367FD-3CEE-E11F-4133-E5CAFB268B6E}"/>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Cover SELECT * vs. selecting specific columns and WHERE filtering.</a:t>
            </a:r>
          </a:p>
          <a:p>
            <a:pPr>
              <a:buFont typeface="Arial" panose="020B0604020202020204" pitchFamily="34" charset="0"/>
              <a:buChar char="•"/>
            </a:pPr>
            <a:r>
              <a:rPr lang="en-US" dirty="0"/>
              <a:t>Demonstrate simple WHERE clauses and use of comparison operators.</a:t>
            </a:r>
          </a:p>
          <a:p>
            <a:pPr>
              <a:buNone/>
            </a:pPr>
            <a:r>
              <a:rPr lang="en-US" b="1" dirty="0"/>
              <a:t>Resources:</a:t>
            </a:r>
            <a:endParaRPr lang="en-US" dirty="0"/>
          </a:p>
          <a:p>
            <a:pPr>
              <a:buFont typeface="Arial" panose="020B0604020202020204" pitchFamily="34" charset="0"/>
              <a:buChar char="•"/>
            </a:pPr>
            <a:r>
              <a:rPr lang="en-US" dirty="0"/>
              <a:t>W3Schools – SQL SELECT</a:t>
            </a:r>
          </a:p>
          <a:p>
            <a:pPr>
              <a:buFont typeface="Arial" panose="020B0604020202020204" pitchFamily="34" charset="0"/>
              <a:buChar char="•"/>
            </a:pPr>
            <a:r>
              <a:rPr lang="en-US" dirty="0"/>
              <a:t>PostgreSQL Docs – </a:t>
            </a:r>
            <a:r>
              <a:rPr lang="en-US" dirty="0">
                <a:hlinkClick r:id="rId3"/>
              </a:rPr>
              <a:t>SELECT</a:t>
            </a:r>
            <a:endParaRPr lang="en-US" dirty="0"/>
          </a:p>
        </p:txBody>
      </p:sp>
      <p:sp>
        <p:nvSpPr>
          <p:cNvPr id="4" name="Slide Number Placeholder 3">
            <a:extLst>
              <a:ext uri="{FF2B5EF4-FFF2-40B4-BE49-F238E27FC236}">
                <a16:creationId xmlns:a16="http://schemas.microsoft.com/office/drawing/2014/main" id="{0C419C18-BE8B-08E6-638B-F3712E88FB8E}"/>
              </a:ext>
            </a:extLst>
          </p:cNvPr>
          <p:cNvSpPr>
            <a:spLocks noGrp="1"/>
          </p:cNvSpPr>
          <p:nvPr>
            <p:ph type="sldNum" sz="quarter" idx="5"/>
          </p:nvPr>
        </p:nvSpPr>
        <p:spPr/>
        <p:txBody>
          <a:bodyPr/>
          <a:lstStyle/>
          <a:p>
            <a:fld id="{90A064B2-EFF6-4760-BE09-0DEDA56827BE}" type="slidenum">
              <a:rPr lang="hr-HR" smtClean="0"/>
              <a:t>12</a:t>
            </a:fld>
            <a:endParaRPr lang="hr-HR"/>
          </a:p>
        </p:txBody>
      </p:sp>
    </p:spTree>
    <p:extLst>
      <p:ext uri="{BB962C8B-B14F-4D97-AF65-F5344CB8AC3E}">
        <p14:creationId xmlns:p14="http://schemas.microsoft.com/office/powerpoint/2010/main" val="2151090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96521-4480-33E0-C66A-473D82AC3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C8562-5D40-0C7D-F77A-89B447540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DDE350-E8C7-B8E8-68EF-1D87CB9392C2}"/>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Emphasize always using a WHERE clause in UPDATE/DELETE to avoid full‑table changes.</a:t>
            </a:r>
          </a:p>
          <a:p>
            <a:pPr>
              <a:buFont typeface="Arial" panose="020B0604020202020204" pitchFamily="34" charset="0"/>
              <a:buChar char="•"/>
            </a:pPr>
            <a:r>
              <a:rPr lang="en-US" dirty="0"/>
              <a:t>Show how to wrap operations in transactions (BEGIN/ROLLBACK).</a:t>
            </a:r>
          </a:p>
          <a:p>
            <a:pPr>
              <a:buFont typeface="Arial" panose="020B0604020202020204" pitchFamily="34" charset="0"/>
              <a:buChar char="•"/>
            </a:pPr>
            <a:r>
              <a:rPr lang="en-US" dirty="0"/>
              <a:t>Demonstrate TRUNCATE to clear data but keep the schema.</a:t>
            </a:r>
          </a:p>
          <a:p>
            <a:pPr>
              <a:buNone/>
            </a:pPr>
            <a:r>
              <a:rPr lang="en-US" b="1" dirty="0"/>
              <a:t>Resources:</a:t>
            </a:r>
            <a:endParaRPr lang="en-US" dirty="0"/>
          </a:p>
          <a:p>
            <a:pPr>
              <a:buFont typeface="Arial" panose="020B0604020202020204" pitchFamily="34" charset="0"/>
              <a:buChar char="•"/>
            </a:pPr>
            <a:r>
              <a:rPr lang="en-US" dirty="0"/>
              <a:t>W3Schools – SQL UPDATE</a:t>
            </a:r>
          </a:p>
          <a:p>
            <a:pPr>
              <a:buFont typeface="Arial" panose="020B0604020202020204" pitchFamily="34" charset="0"/>
              <a:buChar char="•"/>
            </a:pPr>
            <a:r>
              <a:rPr lang="en-US" dirty="0"/>
              <a:t>W3Schools – SQL DELETE</a:t>
            </a:r>
          </a:p>
          <a:p>
            <a:endParaRPr lang="hr-HR" dirty="0"/>
          </a:p>
        </p:txBody>
      </p:sp>
      <p:sp>
        <p:nvSpPr>
          <p:cNvPr id="4" name="Slide Number Placeholder 3">
            <a:extLst>
              <a:ext uri="{FF2B5EF4-FFF2-40B4-BE49-F238E27FC236}">
                <a16:creationId xmlns:a16="http://schemas.microsoft.com/office/drawing/2014/main" id="{CC8C1C26-529E-A692-2F3F-0CAD52958D56}"/>
              </a:ext>
            </a:extLst>
          </p:cNvPr>
          <p:cNvSpPr>
            <a:spLocks noGrp="1"/>
          </p:cNvSpPr>
          <p:nvPr>
            <p:ph type="sldNum" sz="quarter" idx="5"/>
          </p:nvPr>
        </p:nvSpPr>
        <p:spPr/>
        <p:txBody>
          <a:bodyPr/>
          <a:lstStyle/>
          <a:p>
            <a:fld id="{90A064B2-EFF6-4760-BE09-0DEDA56827BE}" type="slidenum">
              <a:rPr lang="hr-HR" smtClean="0"/>
              <a:t>13</a:t>
            </a:fld>
            <a:endParaRPr lang="hr-HR"/>
          </a:p>
        </p:txBody>
      </p:sp>
    </p:spTree>
    <p:extLst>
      <p:ext uri="{BB962C8B-B14F-4D97-AF65-F5344CB8AC3E}">
        <p14:creationId xmlns:p14="http://schemas.microsoft.com/office/powerpoint/2010/main" val="3168457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0CAAF-7E81-12C2-4810-B160E32DA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EEF50-4BC7-C786-8E4B-909E3BF8C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C6506-0B39-E323-C3E1-05F587BD12C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Define Primary Key (PK) and its role in uniquely identifying rows.</a:t>
            </a:r>
          </a:p>
          <a:p>
            <a:pPr>
              <a:buFont typeface="Arial" panose="020B0604020202020204" pitchFamily="34" charset="0"/>
              <a:buChar char="•"/>
            </a:pPr>
            <a:r>
              <a:rPr lang="en-US" dirty="0"/>
              <a:t>Show ALTER TABLE … ADD PRIMARY KEY if needed.</a:t>
            </a:r>
          </a:p>
          <a:p>
            <a:pPr>
              <a:buFont typeface="Arial" panose="020B0604020202020204" pitchFamily="34" charset="0"/>
              <a:buChar char="•"/>
            </a:pPr>
            <a:r>
              <a:rPr lang="en-US" dirty="0"/>
              <a:t>Demonstrate adding a simple foreign key for an Orders table.</a:t>
            </a:r>
          </a:p>
          <a:p>
            <a:pPr>
              <a:buNone/>
            </a:pPr>
            <a:r>
              <a:rPr lang="en-US" b="1" dirty="0"/>
              <a:t>Resources:</a:t>
            </a:r>
            <a:endParaRPr lang="en-US" dirty="0"/>
          </a:p>
          <a:p>
            <a:pPr>
              <a:buFont typeface="Arial" panose="020B0604020202020204" pitchFamily="34" charset="0"/>
              <a:buChar char="•"/>
            </a:pPr>
            <a:r>
              <a:rPr lang="en-US" dirty="0"/>
              <a:t>W3Schools – SQL Primary Key</a:t>
            </a:r>
          </a:p>
          <a:p>
            <a:pPr>
              <a:buFont typeface="Arial" panose="020B0604020202020204" pitchFamily="34" charset="0"/>
              <a:buChar char="•"/>
            </a:pPr>
            <a:r>
              <a:rPr lang="en-US" dirty="0"/>
              <a:t>PostgreSQL Docs – </a:t>
            </a:r>
            <a:r>
              <a:rPr lang="en-US" dirty="0">
                <a:hlinkClick r:id="rId3"/>
              </a:rPr>
              <a:t>ALTER TABLE</a:t>
            </a:r>
            <a:endParaRPr lang="en-US" dirty="0"/>
          </a:p>
          <a:p>
            <a:endParaRPr lang="hr-HR" dirty="0"/>
          </a:p>
        </p:txBody>
      </p:sp>
      <p:sp>
        <p:nvSpPr>
          <p:cNvPr id="4" name="Slide Number Placeholder 3">
            <a:extLst>
              <a:ext uri="{FF2B5EF4-FFF2-40B4-BE49-F238E27FC236}">
                <a16:creationId xmlns:a16="http://schemas.microsoft.com/office/drawing/2014/main" id="{3193F3C6-AB3C-1756-3B46-8FD39B7A28B3}"/>
              </a:ext>
            </a:extLst>
          </p:cNvPr>
          <p:cNvSpPr>
            <a:spLocks noGrp="1"/>
          </p:cNvSpPr>
          <p:nvPr>
            <p:ph type="sldNum" sz="quarter" idx="5"/>
          </p:nvPr>
        </p:nvSpPr>
        <p:spPr/>
        <p:txBody>
          <a:bodyPr/>
          <a:lstStyle/>
          <a:p>
            <a:fld id="{90A064B2-EFF6-4760-BE09-0DEDA56827BE}" type="slidenum">
              <a:rPr lang="hr-HR" smtClean="0"/>
              <a:t>14</a:t>
            </a:fld>
            <a:endParaRPr lang="hr-HR"/>
          </a:p>
        </p:txBody>
      </p:sp>
    </p:spTree>
    <p:extLst>
      <p:ext uri="{BB962C8B-B14F-4D97-AF65-F5344CB8AC3E}">
        <p14:creationId xmlns:p14="http://schemas.microsoft.com/office/powerpoint/2010/main" val="3679635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80496-F9B7-690A-434E-5440E86CE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CDA4C-E587-C034-FA17-EDB67F888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03E12-B9B5-B9A5-ABA4-8576BA2CF937}"/>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Venn diagrams to explain INNER, LEFT, RIGHT, and FULL JOIN.</a:t>
            </a:r>
          </a:p>
          <a:p>
            <a:pPr>
              <a:buFont typeface="Arial" panose="020B0604020202020204" pitchFamily="34" charset="0"/>
              <a:buChar char="•"/>
            </a:pPr>
            <a:r>
              <a:rPr lang="en-US" dirty="0"/>
              <a:t>Live‑demo each JOIN on a small pair of tables.</a:t>
            </a:r>
          </a:p>
          <a:p>
            <a:pPr>
              <a:buNone/>
            </a:pPr>
            <a:r>
              <a:rPr lang="en-US" b="1" dirty="0"/>
              <a:t>Resources:</a:t>
            </a:r>
            <a:endParaRPr lang="en-US" dirty="0"/>
          </a:p>
          <a:p>
            <a:pPr>
              <a:buFont typeface="Arial" panose="020B0604020202020204" pitchFamily="34" charset="0"/>
              <a:buChar char="•"/>
            </a:pPr>
            <a:r>
              <a:rPr lang="en-US" dirty="0"/>
              <a:t>W3Schools – SQL JOINS</a:t>
            </a:r>
          </a:p>
          <a:p>
            <a:pPr>
              <a:buFont typeface="Arial" panose="020B0604020202020204" pitchFamily="34" charset="0"/>
              <a:buChar char="•"/>
            </a:pPr>
            <a:r>
              <a:rPr lang="en-US" dirty="0"/>
              <a:t>PostgreSQL Docs – </a:t>
            </a:r>
            <a:r>
              <a:rPr lang="en-US" dirty="0">
                <a:hlinkClick r:id="rId3"/>
              </a:rPr>
              <a:t>JOIN Queries</a:t>
            </a:r>
            <a:endParaRPr lang="en-US" dirty="0"/>
          </a:p>
          <a:p>
            <a:endParaRPr lang="hr-HR" dirty="0"/>
          </a:p>
        </p:txBody>
      </p:sp>
      <p:sp>
        <p:nvSpPr>
          <p:cNvPr id="4" name="Slide Number Placeholder 3">
            <a:extLst>
              <a:ext uri="{FF2B5EF4-FFF2-40B4-BE49-F238E27FC236}">
                <a16:creationId xmlns:a16="http://schemas.microsoft.com/office/drawing/2014/main" id="{21E53E7B-0200-E62A-8202-6AD35948DDA5}"/>
              </a:ext>
            </a:extLst>
          </p:cNvPr>
          <p:cNvSpPr>
            <a:spLocks noGrp="1"/>
          </p:cNvSpPr>
          <p:nvPr>
            <p:ph type="sldNum" sz="quarter" idx="5"/>
          </p:nvPr>
        </p:nvSpPr>
        <p:spPr/>
        <p:txBody>
          <a:bodyPr/>
          <a:lstStyle/>
          <a:p>
            <a:fld id="{90A064B2-EFF6-4760-BE09-0DEDA56827BE}" type="slidenum">
              <a:rPr lang="hr-HR" smtClean="0"/>
              <a:t>15</a:t>
            </a:fld>
            <a:endParaRPr lang="hr-HR"/>
          </a:p>
        </p:txBody>
      </p:sp>
    </p:spTree>
    <p:extLst>
      <p:ext uri="{BB962C8B-B14F-4D97-AF65-F5344CB8AC3E}">
        <p14:creationId xmlns:p14="http://schemas.microsoft.com/office/powerpoint/2010/main" val="3405268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45A77-F862-7003-485C-32DBAA638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00C31-7FCD-519B-27D4-F40206B4E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BDB8E-64FA-7A76-B1C3-1DF588F260E2}"/>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Venn diagrams to explain INNER, LEFT, RIGHT, and FULL JOIN.</a:t>
            </a:r>
          </a:p>
          <a:p>
            <a:pPr>
              <a:buFont typeface="Arial" panose="020B0604020202020204" pitchFamily="34" charset="0"/>
              <a:buChar char="•"/>
            </a:pPr>
            <a:r>
              <a:rPr lang="en-US" dirty="0"/>
              <a:t>Live‑demo each JOIN on a small pair of tables.</a:t>
            </a:r>
          </a:p>
          <a:p>
            <a:pPr>
              <a:buNone/>
            </a:pPr>
            <a:r>
              <a:rPr lang="en-US" b="1" dirty="0"/>
              <a:t>Resources:</a:t>
            </a:r>
            <a:endParaRPr lang="en-US" dirty="0"/>
          </a:p>
          <a:p>
            <a:pPr>
              <a:buFont typeface="Arial" panose="020B0604020202020204" pitchFamily="34" charset="0"/>
              <a:buChar char="•"/>
            </a:pPr>
            <a:r>
              <a:rPr lang="en-US" dirty="0"/>
              <a:t>W3Schools – SQL JOINS</a:t>
            </a:r>
          </a:p>
          <a:p>
            <a:pPr>
              <a:buFont typeface="Arial" panose="020B0604020202020204" pitchFamily="34" charset="0"/>
              <a:buChar char="•"/>
            </a:pPr>
            <a:r>
              <a:rPr lang="en-US" dirty="0"/>
              <a:t>PostgreSQL Docs – </a:t>
            </a:r>
            <a:r>
              <a:rPr lang="en-US" dirty="0">
                <a:hlinkClick r:id="rId3"/>
              </a:rPr>
              <a:t>JOIN Queries</a:t>
            </a:r>
            <a:endParaRPr lang="en-US" dirty="0"/>
          </a:p>
          <a:p>
            <a:endParaRPr lang="hr-HR" dirty="0"/>
          </a:p>
        </p:txBody>
      </p:sp>
      <p:sp>
        <p:nvSpPr>
          <p:cNvPr id="4" name="Slide Number Placeholder 3">
            <a:extLst>
              <a:ext uri="{FF2B5EF4-FFF2-40B4-BE49-F238E27FC236}">
                <a16:creationId xmlns:a16="http://schemas.microsoft.com/office/drawing/2014/main" id="{427699C3-4776-02A5-CBAA-8CA2E64DEB5A}"/>
              </a:ext>
            </a:extLst>
          </p:cNvPr>
          <p:cNvSpPr>
            <a:spLocks noGrp="1"/>
          </p:cNvSpPr>
          <p:nvPr>
            <p:ph type="sldNum" sz="quarter" idx="5"/>
          </p:nvPr>
        </p:nvSpPr>
        <p:spPr/>
        <p:txBody>
          <a:bodyPr/>
          <a:lstStyle/>
          <a:p>
            <a:fld id="{90A064B2-EFF6-4760-BE09-0DEDA56827BE}" type="slidenum">
              <a:rPr lang="hr-HR" smtClean="0"/>
              <a:t>16</a:t>
            </a:fld>
            <a:endParaRPr lang="hr-HR"/>
          </a:p>
        </p:txBody>
      </p:sp>
    </p:spTree>
    <p:extLst>
      <p:ext uri="{BB962C8B-B14F-4D97-AF65-F5344CB8AC3E}">
        <p14:creationId xmlns:p14="http://schemas.microsoft.com/office/powerpoint/2010/main" val="292089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04435-D497-CC3B-1154-B754AC9E3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9C39B-E765-06BB-A2E9-A12331878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BEF56-1C71-2818-BA2A-8746F31782D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Provide schema for Orders, Products, Customers.</a:t>
            </a:r>
          </a:p>
          <a:p>
            <a:pPr>
              <a:buFont typeface="Arial" panose="020B0604020202020204" pitchFamily="34" charset="0"/>
              <a:buChar char="•"/>
            </a:pPr>
            <a:r>
              <a:rPr lang="en-US" dirty="0"/>
              <a:t>Encourage students to write a multi‑table JOIN to retrieve order number, product name, price, stock status, and customer name.</a:t>
            </a:r>
          </a:p>
          <a:p>
            <a:pPr>
              <a:buFont typeface="Arial" panose="020B0604020202020204" pitchFamily="34" charset="0"/>
              <a:buChar char="•"/>
            </a:pPr>
            <a:r>
              <a:rPr lang="en-US" dirty="0"/>
              <a:t> Exercise estimation time: 20 min/individual</a:t>
            </a:r>
          </a:p>
          <a:p>
            <a:pPr>
              <a:buNone/>
            </a:pPr>
            <a:r>
              <a:rPr lang="en-US" b="1" dirty="0"/>
              <a:t>Resources:</a:t>
            </a:r>
            <a:endParaRPr lang="en-US" dirty="0"/>
          </a:p>
          <a:p>
            <a:pPr>
              <a:buFont typeface="Arial" panose="020B0604020202020204" pitchFamily="34" charset="0"/>
              <a:buChar char="•"/>
            </a:pPr>
            <a:r>
              <a:rPr lang="en-US" dirty="0" err="1"/>
              <a:t>SQLZoo</a:t>
            </a:r>
            <a:r>
              <a:rPr lang="en-US" dirty="0"/>
              <a:t> – JOIN Tutorial</a:t>
            </a:r>
          </a:p>
          <a:p>
            <a:endParaRPr lang="en-US" dirty="0"/>
          </a:p>
          <a:p>
            <a:r>
              <a:rPr lang="en-US" dirty="0"/>
              <a:t>CODE - https://github.com/dinoDuvnjak/CTK/blob/main/Bootcamp/DB-uvod/0.1-DB-SQL-code/sample.sql</a:t>
            </a:r>
            <a:endParaRPr lang="hr-HR" dirty="0"/>
          </a:p>
        </p:txBody>
      </p:sp>
      <p:sp>
        <p:nvSpPr>
          <p:cNvPr id="4" name="Slide Number Placeholder 3">
            <a:extLst>
              <a:ext uri="{FF2B5EF4-FFF2-40B4-BE49-F238E27FC236}">
                <a16:creationId xmlns:a16="http://schemas.microsoft.com/office/drawing/2014/main" id="{67731384-FC88-3954-26CB-DCE3BFF4666C}"/>
              </a:ext>
            </a:extLst>
          </p:cNvPr>
          <p:cNvSpPr>
            <a:spLocks noGrp="1"/>
          </p:cNvSpPr>
          <p:nvPr>
            <p:ph type="sldNum" sz="quarter" idx="5"/>
          </p:nvPr>
        </p:nvSpPr>
        <p:spPr/>
        <p:txBody>
          <a:bodyPr/>
          <a:lstStyle/>
          <a:p>
            <a:fld id="{90A064B2-EFF6-4760-BE09-0DEDA56827BE}" type="slidenum">
              <a:rPr lang="hr-HR" smtClean="0"/>
              <a:t>17</a:t>
            </a:fld>
            <a:endParaRPr lang="hr-HR"/>
          </a:p>
        </p:txBody>
      </p:sp>
    </p:spTree>
    <p:extLst>
      <p:ext uri="{BB962C8B-B14F-4D97-AF65-F5344CB8AC3E}">
        <p14:creationId xmlns:p14="http://schemas.microsoft.com/office/powerpoint/2010/main" val="1882251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04076-031A-3C0E-693C-254AAA648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8D4D5-35F8-34D1-5BC7-67A79F345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92CBB-65FE-192C-4B88-5A3AC6A5C6D2}"/>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Introduce Entity–Relationship (ER) modeling and normalization up to 3NF.</a:t>
            </a:r>
          </a:p>
          <a:p>
            <a:pPr>
              <a:buFont typeface="Arial" panose="020B0604020202020204" pitchFamily="34" charset="0"/>
              <a:buChar char="•"/>
            </a:pPr>
            <a:r>
              <a:rPr lang="en-US" dirty="0"/>
              <a:t>Show a simple ER diagram on the board.</a:t>
            </a:r>
          </a:p>
          <a:p>
            <a:pPr>
              <a:buNone/>
            </a:pPr>
            <a:r>
              <a:rPr lang="en-US" b="1" dirty="0"/>
              <a:t>Resources:</a:t>
            </a:r>
            <a:endParaRPr lang="en-US" dirty="0"/>
          </a:p>
          <a:p>
            <a:pPr>
              <a:buFont typeface="Arial" panose="020B0604020202020204" pitchFamily="34" charset="0"/>
              <a:buChar char="•"/>
            </a:pPr>
            <a:r>
              <a:rPr lang="en-US" dirty="0" err="1"/>
              <a:t>Lucidchart</a:t>
            </a:r>
            <a:r>
              <a:rPr lang="en-US" dirty="0"/>
              <a:t> – ER Diagram Tutorial</a:t>
            </a:r>
          </a:p>
          <a:p>
            <a:pPr>
              <a:buNone/>
            </a:pPr>
            <a:r>
              <a:rPr lang="en-US" b="1" dirty="0"/>
              <a:t>Additional Reading:</a:t>
            </a:r>
            <a:endParaRPr lang="en-US" dirty="0"/>
          </a:p>
          <a:p>
            <a:pPr>
              <a:buFont typeface="Arial" panose="020B0604020202020204" pitchFamily="34" charset="0"/>
              <a:buChar char="•"/>
            </a:pPr>
            <a:r>
              <a:rPr lang="en-US" i="1" dirty="0"/>
              <a:t>Database Design and Relational Theory</a:t>
            </a:r>
            <a:r>
              <a:rPr lang="en-US" dirty="0"/>
              <a:t> by C. J. Date</a:t>
            </a:r>
          </a:p>
          <a:p>
            <a:endParaRPr lang="hr-HR" dirty="0"/>
          </a:p>
        </p:txBody>
      </p:sp>
      <p:sp>
        <p:nvSpPr>
          <p:cNvPr id="4" name="Slide Number Placeholder 3">
            <a:extLst>
              <a:ext uri="{FF2B5EF4-FFF2-40B4-BE49-F238E27FC236}">
                <a16:creationId xmlns:a16="http://schemas.microsoft.com/office/drawing/2014/main" id="{334B385F-6EF1-9858-C8AF-827A62CFFC9A}"/>
              </a:ext>
            </a:extLst>
          </p:cNvPr>
          <p:cNvSpPr>
            <a:spLocks noGrp="1"/>
          </p:cNvSpPr>
          <p:nvPr>
            <p:ph type="sldNum" sz="quarter" idx="5"/>
          </p:nvPr>
        </p:nvSpPr>
        <p:spPr/>
        <p:txBody>
          <a:bodyPr/>
          <a:lstStyle/>
          <a:p>
            <a:fld id="{90A064B2-EFF6-4760-BE09-0DEDA56827BE}" type="slidenum">
              <a:rPr lang="hr-HR" smtClean="0"/>
              <a:t>18</a:t>
            </a:fld>
            <a:endParaRPr lang="hr-HR"/>
          </a:p>
        </p:txBody>
      </p:sp>
    </p:spTree>
    <p:extLst>
      <p:ext uri="{BB962C8B-B14F-4D97-AF65-F5344CB8AC3E}">
        <p14:creationId xmlns:p14="http://schemas.microsoft.com/office/powerpoint/2010/main" val="1533901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3E8A-141F-6667-2533-9961BE11E7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C488E8-A7EC-EB6C-32F9-ADC2BE049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E8DA7-710B-C530-7D6E-4D8F172F73AC}"/>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a User ↔ Profile example.</a:t>
            </a:r>
          </a:p>
          <a:p>
            <a:pPr>
              <a:buFont typeface="Arial" panose="020B0604020202020204" pitchFamily="34" charset="0"/>
              <a:buChar char="•"/>
            </a:pPr>
            <a:r>
              <a:rPr lang="en-US" dirty="0"/>
              <a:t>Demonstrate CREATE TABLE profile (</a:t>
            </a:r>
            <a:r>
              <a:rPr lang="en-US" dirty="0" err="1"/>
              <a:t>user_id</a:t>
            </a:r>
            <a:r>
              <a:rPr lang="en-US" dirty="0"/>
              <a:t> INT PRIMARY KEY REFERENCES users(id), …) to enforce 1 : 1.</a:t>
            </a:r>
          </a:p>
          <a:p>
            <a:pPr>
              <a:buNone/>
            </a:pPr>
            <a:r>
              <a:rPr lang="en-US" b="1" dirty="0"/>
              <a:t>Resources:</a:t>
            </a:r>
            <a:endParaRPr lang="en-US" dirty="0"/>
          </a:p>
          <a:p>
            <a:pPr>
              <a:buFont typeface="Arial" panose="020B0604020202020204" pitchFamily="34" charset="0"/>
              <a:buChar char="•"/>
            </a:pPr>
            <a:r>
              <a:rPr lang="en-US" dirty="0"/>
              <a:t>Tutorialspoint – One-to-One Relationship in SQL</a:t>
            </a:r>
          </a:p>
          <a:p>
            <a:endParaRPr lang="hr-HR" dirty="0"/>
          </a:p>
        </p:txBody>
      </p:sp>
      <p:sp>
        <p:nvSpPr>
          <p:cNvPr id="4" name="Slide Number Placeholder 3">
            <a:extLst>
              <a:ext uri="{FF2B5EF4-FFF2-40B4-BE49-F238E27FC236}">
                <a16:creationId xmlns:a16="http://schemas.microsoft.com/office/drawing/2014/main" id="{59F390E9-8AD0-2E19-46C2-5742B9510917}"/>
              </a:ext>
            </a:extLst>
          </p:cNvPr>
          <p:cNvSpPr>
            <a:spLocks noGrp="1"/>
          </p:cNvSpPr>
          <p:nvPr>
            <p:ph type="sldNum" sz="quarter" idx="5"/>
          </p:nvPr>
        </p:nvSpPr>
        <p:spPr/>
        <p:txBody>
          <a:bodyPr/>
          <a:lstStyle/>
          <a:p>
            <a:fld id="{90A064B2-EFF6-4760-BE09-0DEDA56827BE}" type="slidenum">
              <a:rPr lang="hr-HR" smtClean="0"/>
              <a:t>19</a:t>
            </a:fld>
            <a:endParaRPr lang="hr-HR"/>
          </a:p>
        </p:txBody>
      </p:sp>
    </p:spTree>
    <p:extLst>
      <p:ext uri="{BB962C8B-B14F-4D97-AF65-F5344CB8AC3E}">
        <p14:creationId xmlns:p14="http://schemas.microsoft.com/office/powerpoint/2010/main" val="2132190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569AA-BE1B-3F9C-F991-CCC38B9DA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F7EB1A-A42C-C64B-F5F6-B8A7F3431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82FCC-65B5-5FE9-FBD7-81DD269F53EE}"/>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a User ↔ Profile example.</a:t>
            </a:r>
          </a:p>
          <a:p>
            <a:pPr>
              <a:buFont typeface="Arial" panose="020B0604020202020204" pitchFamily="34" charset="0"/>
              <a:buChar char="•"/>
            </a:pPr>
            <a:r>
              <a:rPr lang="en-US" dirty="0"/>
              <a:t>Demonstrate CREATE TABLE profile (</a:t>
            </a:r>
            <a:r>
              <a:rPr lang="en-US" dirty="0" err="1"/>
              <a:t>user_id</a:t>
            </a:r>
            <a:r>
              <a:rPr lang="en-US" dirty="0"/>
              <a:t> INT PRIMARY KEY REFERENCES users(id), …) to enforce 1 : 1.</a:t>
            </a:r>
          </a:p>
          <a:p>
            <a:pPr>
              <a:buNone/>
            </a:pPr>
            <a:r>
              <a:rPr lang="en-US" b="1" dirty="0"/>
              <a:t>Resources:</a:t>
            </a:r>
            <a:endParaRPr lang="en-US" dirty="0"/>
          </a:p>
          <a:p>
            <a:pPr>
              <a:buFont typeface="Arial" panose="020B0604020202020204" pitchFamily="34" charset="0"/>
              <a:buChar char="•"/>
            </a:pPr>
            <a:r>
              <a:rPr lang="en-US" dirty="0"/>
              <a:t>Tutorialspoint – One-to-One Relationship in SQL</a:t>
            </a:r>
          </a:p>
          <a:p>
            <a:endParaRPr lang="hr-HR" dirty="0"/>
          </a:p>
        </p:txBody>
      </p:sp>
      <p:sp>
        <p:nvSpPr>
          <p:cNvPr id="4" name="Slide Number Placeholder 3">
            <a:extLst>
              <a:ext uri="{FF2B5EF4-FFF2-40B4-BE49-F238E27FC236}">
                <a16:creationId xmlns:a16="http://schemas.microsoft.com/office/drawing/2014/main" id="{9E14F0E8-3906-9BE8-E116-C1FC1C3A35E8}"/>
              </a:ext>
            </a:extLst>
          </p:cNvPr>
          <p:cNvSpPr>
            <a:spLocks noGrp="1"/>
          </p:cNvSpPr>
          <p:nvPr>
            <p:ph type="sldNum" sz="quarter" idx="5"/>
          </p:nvPr>
        </p:nvSpPr>
        <p:spPr/>
        <p:txBody>
          <a:bodyPr/>
          <a:lstStyle/>
          <a:p>
            <a:fld id="{90A064B2-EFF6-4760-BE09-0DEDA56827BE}" type="slidenum">
              <a:rPr lang="hr-HR" smtClean="0"/>
              <a:t>20</a:t>
            </a:fld>
            <a:endParaRPr lang="hr-HR"/>
          </a:p>
        </p:txBody>
      </p:sp>
    </p:spTree>
    <p:extLst>
      <p:ext uri="{BB962C8B-B14F-4D97-AF65-F5344CB8AC3E}">
        <p14:creationId xmlns:p14="http://schemas.microsoft.com/office/powerpoint/2010/main" val="3068324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1A54-E615-6349-4116-3FD8FD10C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E86A0-2910-8CA6-233C-A3BDE3968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DE74B-B849-A406-BEA7-FF5F2FC52845}"/>
              </a:ext>
            </a:extLst>
          </p:cNvPr>
          <p:cNvSpPr>
            <a:spLocks noGrp="1"/>
          </p:cNvSpPr>
          <p:nvPr>
            <p:ph type="body" idx="1"/>
          </p:nvPr>
        </p:nvSpPr>
        <p:spPr/>
        <p:txBody>
          <a:bodyPr/>
          <a:lstStyle/>
          <a:p>
            <a:pPr>
              <a:buNone/>
            </a:pPr>
            <a:r>
              <a:rPr lang="en-US" b="1" dirty="0"/>
              <a:t>Slide 16: “DATABASES – Exercise 2”</a:t>
            </a:r>
          </a:p>
          <a:p>
            <a:pPr>
              <a:buNone/>
            </a:pPr>
            <a:r>
              <a:rPr lang="en-US" b="1" dirty="0"/>
              <a:t>Teacher Notes:</a:t>
            </a:r>
            <a:endParaRPr lang="en-US" dirty="0"/>
          </a:p>
          <a:p>
            <a:pPr>
              <a:buFont typeface="Arial" panose="020B0604020202020204" pitchFamily="34" charset="0"/>
              <a:buChar char="•"/>
            </a:pPr>
            <a:r>
              <a:rPr lang="en-US" dirty="0"/>
              <a:t>Assign students to create Users and Contacts tables, enforce 1 : 1 PK–FK relationship, and test a JOIN.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Exercise estimation time: 25 min/individual</a:t>
            </a:r>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err="1"/>
              <a:t>SQLBolt</a:t>
            </a:r>
            <a:r>
              <a:rPr lang="en-US" dirty="0"/>
              <a:t> – Lesson: JOIN</a:t>
            </a:r>
          </a:p>
          <a:p>
            <a:endParaRPr lang="en-US" dirty="0"/>
          </a:p>
          <a:p>
            <a:r>
              <a:rPr lang="en-US" dirty="0"/>
              <a:t>CODE- https://github.com/dinoDuvnjak/CTK/blob/main/Bootcamp/DB-uvod/0.1-DB-SQL-code/sample.sql</a:t>
            </a:r>
            <a:endParaRPr lang="hr-HR" dirty="0"/>
          </a:p>
        </p:txBody>
      </p:sp>
      <p:sp>
        <p:nvSpPr>
          <p:cNvPr id="4" name="Slide Number Placeholder 3">
            <a:extLst>
              <a:ext uri="{FF2B5EF4-FFF2-40B4-BE49-F238E27FC236}">
                <a16:creationId xmlns:a16="http://schemas.microsoft.com/office/drawing/2014/main" id="{1CED7664-5519-F134-B85B-3EE87DC00C8F}"/>
              </a:ext>
            </a:extLst>
          </p:cNvPr>
          <p:cNvSpPr>
            <a:spLocks noGrp="1"/>
          </p:cNvSpPr>
          <p:nvPr>
            <p:ph type="sldNum" sz="quarter" idx="5"/>
          </p:nvPr>
        </p:nvSpPr>
        <p:spPr/>
        <p:txBody>
          <a:bodyPr/>
          <a:lstStyle/>
          <a:p>
            <a:fld id="{90A064B2-EFF6-4760-BE09-0DEDA56827BE}" type="slidenum">
              <a:rPr lang="hr-HR" smtClean="0"/>
              <a:t>21</a:t>
            </a:fld>
            <a:endParaRPr lang="hr-HR"/>
          </a:p>
        </p:txBody>
      </p:sp>
    </p:spTree>
    <p:extLst>
      <p:ext uri="{BB962C8B-B14F-4D97-AF65-F5344CB8AC3E}">
        <p14:creationId xmlns:p14="http://schemas.microsoft.com/office/powerpoint/2010/main" val="155051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9B4C0-4C0A-031B-7C0D-BDEDC518C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63943-D058-2D9C-648E-7535C2AD15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FCCFAF-5B95-1762-46EB-B0199A1970C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through the relational model: tables, rows, columns, keys.</a:t>
            </a:r>
          </a:p>
          <a:p>
            <a:pPr>
              <a:buFont typeface="Arial" panose="020B0604020202020204" pitchFamily="34" charset="0"/>
              <a:buChar char="•"/>
            </a:pPr>
            <a:r>
              <a:rPr lang="en-US" dirty="0"/>
              <a:t>Live‑demo creating a simple table in PostgreSQL or SQLite CLI.</a:t>
            </a:r>
          </a:p>
          <a:p>
            <a:pPr>
              <a:buFont typeface="Arial" panose="020B0604020202020204" pitchFamily="34" charset="0"/>
              <a:buChar char="•"/>
            </a:pPr>
            <a:r>
              <a:rPr lang="en-US" dirty="0"/>
              <a:t>Explain primary key/foreign key relationships at a high level.</a:t>
            </a:r>
          </a:p>
          <a:p>
            <a:pPr>
              <a:buNone/>
            </a:pPr>
            <a:r>
              <a:rPr lang="en-US" b="1" dirty="0"/>
              <a:t>Resources:</a:t>
            </a:r>
            <a:endParaRPr lang="en-US" dirty="0"/>
          </a:p>
          <a:p>
            <a:pPr>
              <a:buFont typeface="Arial" panose="020B0604020202020204" pitchFamily="34" charset="0"/>
              <a:buChar char="•"/>
            </a:pPr>
            <a:r>
              <a:rPr lang="en-US" dirty="0"/>
              <a:t>PostgreSQL Official Docs – </a:t>
            </a:r>
            <a:r>
              <a:rPr lang="en-US" dirty="0">
                <a:hlinkClick r:id="rId3"/>
              </a:rPr>
              <a:t>SQL Tutorial</a:t>
            </a:r>
            <a:endParaRPr lang="en-US" dirty="0"/>
          </a:p>
          <a:p>
            <a:pPr>
              <a:buFont typeface="Arial" panose="020B0604020202020204" pitchFamily="34" charset="0"/>
              <a:buChar char="•"/>
            </a:pPr>
            <a:r>
              <a:rPr lang="en-US" dirty="0"/>
              <a:t>W3Schools – SQL Tutorial</a:t>
            </a:r>
          </a:p>
          <a:p>
            <a:endParaRPr lang="hr-HR" dirty="0"/>
          </a:p>
        </p:txBody>
      </p:sp>
      <p:sp>
        <p:nvSpPr>
          <p:cNvPr id="4" name="Slide Number Placeholder 3">
            <a:extLst>
              <a:ext uri="{FF2B5EF4-FFF2-40B4-BE49-F238E27FC236}">
                <a16:creationId xmlns:a16="http://schemas.microsoft.com/office/drawing/2014/main" id="{14EFE3AB-5DB7-1206-8C0B-23D53AB9DE50}"/>
              </a:ext>
            </a:extLst>
          </p:cNvPr>
          <p:cNvSpPr>
            <a:spLocks noGrp="1"/>
          </p:cNvSpPr>
          <p:nvPr>
            <p:ph type="sldNum" sz="quarter" idx="5"/>
          </p:nvPr>
        </p:nvSpPr>
        <p:spPr/>
        <p:txBody>
          <a:bodyPr/>
          <a:lstStyle/>
          <a:p>
            <a:fld id="{90A064B2-EFF6-4760-BE09-0DEDA56827BE}" type="slidenum">
              <a:rPr lang="hr-HR" smtClean="0"/>
              <a:t>4</a:t>
            </a:fld>
            <a:endParaRPr lang="hr-HR"/>
          </a:p>
        </p:txBody>
      </p:sp>
    </p:spTree>
    <p:extLst>
      <p:ext uri="{BB962C8B-B14F-4D97-AF65-F5344CB8AC3E}">
        <p14:creationId xmlns:p14="http://schemas.microsoft.com/office/powerpoint/2010/main" val="311400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CC8E-66CB-9D3A-5086-F40488D46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6AD52-5E7A-14E0-3F2B-132F010DD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416AE-ABC9-D9EB-9BB6-704222D5F98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Customer → Orders as an example.</a:t>
            </a:r>
          </a:p>
          <a:p>
            <a:pPr>
              <a:buFont typeface="Arial" panose="020B0604020202020204" pitchFamily="34" charset="0"/>
              <a:buChar char="•"/>
            </a:pPr>
            <a:r>
              <a:rPr lang="en-US" dirty="0"/>
              <a:t>Explain cardinality and show diagram with crow’s foot notation.</a:t>
            </a:r>
          </a:p>
          <a:p>
            <a:pPr>
              <a:buNone/>
            </a:pPr>
            <a:r>
              <a:rPr lang="en-US" b="1" dirty="0"/>
              <a:t>Resources:</a:t>
            </a:r>
            <a:endParaRPr lang="en-US" dirty="0"/>
          </a:p>
          <a:p>
            <a:pPr>
              <a:buFont typeface="Arial" panose="020B0604020202020204" pitchFamily="34" charset="0"/>
              <a:buChar char="•"/>
            </a:pPr>
            <a:r>
              <a:rPr lang="en-US" dirty="0" err="1"/>
              <a:t>GeeksforGeeks</a:t>
            </a:r>
            <a:r>
              <a:rPr lang="en-US" dirty="0"/>
              <a:t> – One to Many Relationship</a:t>
            </a:r>
          </a:p>
          <a:p>
            <a:endParaRPr lang="hr-HR" dirty="0"/>
          </a:p>
        </p:txBody>
      </p:sp>
      <p:sp>
        <p:nvSpPr>
          <p:cNvPr id="4" name="Slide Number Placeholder 3">
            <a:extLst>
              <a:ext uri="{FF2B5EF4-FFF2-40B4-BE49-F238E27FC236}">
                <a16:creationId xmlns:a16="http://schemas.microsoft.com/office/drawing/2014/main" id="{A433A592-E83B-38C4-4190-D5823F74F5CB}"/>
              </a:ext>
            </a:extLst>
          </p:cNvPr>
          <p:cNvSpPr>
            <a:spLocks noGrp="1"/>
          </p:cNvSpPr>
          <p:nvPr>
            <p:ph type="sldNum" sz="quarter" idx="5"/>
          </p:nvPr>
        </p:nvSpPr>
        <p:spPr/>
        <p:txBody>
          <a:bodyPr/>
          <a:lstStyle/>
          <a:p>
            <a:fld id="{90A064B2-EFF6-4760-BE09-0DEDA56827BE}" type="slidenum">
              <a:rPr lang="hr-HR" smtClean="0"/>
              <a:t>22</a:t>
            </a:fld>
            <a:endParaRPr lang="hr-HR"/>
          </a:p>
        </p:txBody>
      </p:sp>
    </p:spTree>
    <p:extLst>
      <p:ext uri="{BB962C8B-B14F-4D97-AF65-F5344CB8AC3E}">
        <p14:creationId xmlns:p14="http://schemas.microsoft.com/office/powerpoint/2010/main" val="356128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604DD-E683-F1F6-9D33-66951687E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2EA29-F236-BCA2-BA63-C812B7736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A7860-51FE-1D5E-C20B-193B5C074605}"/>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Live‑demo </a:t>
            </a:r>
            <a:r>
              <a:rPr lang="hr-HR" dirty="0" err="1"/>
              <a:t>creating</a:t>
            </a:r>
            <a:r>
              <a:rPr lang="hr-HR" dirty="0"/>
              <a:t> </a:t>
            </a:r>
            <a:r>
              <a:rPr lang="hr-HR" dirty="0" err="1"/>
              <a:t>tables</a:t>
            </a:r>
            <a:r>
              <a:rPr lang="hr-HR" dirty="0"/>
              <a:t>, </a:t>
            </a:r>
            <a:r>
              <a:rPr lang="hr-HR" dirty="0" err="1"/>
              <a:t>inserting</a:t>
            </a:r>
            <a:r>
              <a:rPr lang="hr-HR" dirty="0"/>
              <a:t> </a:t>
            </a:r>
            <a:r>
              <a:rPr lang="hr-HR" dirty="0" err="1"/>
              <a:t>orders</a:t>
            </a:r>
            <a:r>
              <a:rPr lang="hr-HR" dirty="0"/>
              <a:t>, </a:t>
            </a:r>
            <a:r>
              <a:rPr lang="hr-HR" dirty="0" err="1"/>
              <a:t>and</a:t>
            </a:r>
            <a:r>
              <a:rPr lang="hr-HR" dirty="0"/>
              <a:t> </a:t>
            </a:r>
            <a:r>
              <a:rPr lang="hr-HR" dirty="0" err="1"/>
              <a:t>retrieving</a:t>
            </a:r>
            <a:r>
              <a:rPr lang="hr-HR" dirty="0"/>
              <a:t> via INNER JOIN.</a:t>
            </a:r>
          </a:p>
          <a:p>
            <a:pPr>
              <a:buFont typeface="Arial" panose="020B0604020202020204" pitchFamily="34" charset="0"/>
              <a:buChar char="•"/>
            </a:pPr>
            <a:r>
              <a:rPr lang="hr-HR" dirty="0" err="1"/>
              <a:t>Emphasize</a:t>
            </a:r>
            <a:r>
              <a:rPr lang="hr-HR" dirty="0"/>
              <a:t> </a:t>
            </a:r>
            <a:r>
              <a:rPr lang="hr-HR" dirty="0" err="1"/>
              <a:t>filtering</a:t>
            </a:r>
            <a:r>
              <a:rPr lang="hr-HR" dirty="0"/>
              <a:t> </a:t>
            </a:r>
            <a:r>
              <a:rPr lang="hr-HR" dirty="0" err="1"/>
              <a:t>specific</a:t>
            </a:r>
            <a:r>
              <a:rPr lang="hr-HR" dirty="0"/>
              <a:t> </a:t>
            </a:r>
            <a:r>
              <a:rPr lang="hr-HR" dirty="0" err="1"/>
              <a:t>columns</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JOIN </a:t>
            </a:r>
            <a:r>
              <a:rPr lang="hr-HR" dirty="0" err="1">
                <a:hlinkClick r:id="rId3"/>
              </a:rPr>
              <a:t>Queries</a:t>
            </a:r>
            <a:endParaRPr lang="hr-HR" dirty="0"/>
          </a:p>
          <a:p>
            <a:endParaRPr lang="hr-HR" dirty="0"/>
          </a:p>
        </p:txBody>
      </p:sp>
      <p:sp>
        <p:nvSpPr>
          <p:cNvPr id="4" name="Slide Number Placeholder 3">
            <a:extLst>
              <a:ext uri="{FF2B5EF4-FFF2-40B4-BE49-F238E27FC236}">
                <a16:creationId xmlns:a16="http://schemas.microsoft.com/office/drawing/2014/main" id="{291A6AEC-6482-B1E9-FF09-D88A6E18D9D8}"/>
              </a:ext>
            </a:extLst>
          </p:cNvPr>
          <p:cNvSpPr>
            <a:spLocks noGrp="1"/>
          </p:cNvSpPr>
          <p:nvPr>
            <p:ph type="sldNum" sz="quarter" idx="5"/>
          </p:nvPr>
        </p:nvSpPr>
        <p:spPr/>
        <p:txBody>
          <a:bodyPr/>
          <a:lstStyle/>
          <a:p>
            <a:fld id="{90A064B2-EFF6-4760-BE09-0DEDA56827BE}" type="slidenum">
              <a:rPr lang="hr-HR" smtClean="0"/>
              <a:t>23</a:t>
            </a:fld>
            <a:endParaRPr lang="hr-HR"/>
          </a:p>
        </p:txBody>
      </p:sp>
    </p:spTree>
    <p:extLst>
      <p:ext uri="{BB962C8B-B14F-4D97-AF65-F5344CB8AC3E}">
        <p14:creationId xmlns:p14="http://schemas.microsoft.com/office/powerpoint/2010/main" val="2842339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4F65-C1A8-8C4D-3A91-A080BF796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B6277-1674-8232-C30C-19F3684BB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D7C1B-8963-64A3-F1A1-E0D6F19240E4}"/>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Live‑demo </a:t>
            </a:r>
            <a:r>
              <a:rPr lang="hr-HR" dirty="0" err="1"/>
              <a:t>creating</a:t>
            </a:r>
            <a:r>
              <a:rPr lang="hr-HR" dirty="0"/>
              <a:t> </a:t>
            </a:r>
            <a:r>
              <a:rPr lang="hr-HR" dirty="0" err="1"/>
              <a:t>tables</a:t>
            </a:r>
            <a:r>
              <a:rPr lang="hr-HR" dirty="0"/>
              <a:t>, </a:t>
            </a:r>
            <a:r>
              <a:rPr lang="hr-HR" dirty="0" err="1"/>
              <a:t>inserting</a:t>
            </a:r>
            <a:r>
              <a:rPr lang="hr-HR" dirty="0"/>
              <a:t> </a:t>
            </a:r>
            <a:r>
              <a:rPr lang="hr-HR" dirty="0" err="1"/>
              <a:t>orders</a:t>
            </a:r>
            <a:r>
              <a:rPr lang="hr-HR" dirty="0"/>
              <a:t>, </a:t>
            </a:r>
            <a:r>
              <a:rPr lang="hr-HR" dirty="0" err="1"/>
              <a:t>and</a:t>
            </a:r>
            <a:r>
              <a:rPr lang="hr-HR" dirty="0"/>
              <a:t> </a:t>
            </a:r>
            <a:r>
              <a:rPr lang="hr-HR" dirty="0" err="1"/>
              <a:t>retrieving</a:t>
            </a:r>
            <a:r>
              <a:rPr lang="hr-HR" dirty="0"/>
              <a:t> via INNER JOIN.</a:t>
            </a:r>
          </a:p>
          <a:p>
            <a:pPr>
              <a:buFont typeface="Arial" panose="020B0604020202020204" pitchFamily="34" charset="0"/>
              <a:buChar char="•"/>
            </a:pPr>
            <a:r>
              <a:rPr lang="hr-HR" dirty="0" err="1"/>
              <a:t>Emphasize</a:t>
            </a:r>
            <a:r>
              <a:rPr lang="hr-HR" dirty="0"/>
              <a:t> </a:t>
            </a:r>
            <a:r>
              <a:rPr lang="hr-HR" dirty="0" err="1"/>
              <a:t>filtering</a:t>
            </a:r>
            <a:r>
              <a:rPr lang="hr-HR" dirty="0"/>
              <a:t> </a:t>
            </a:r>
            <a:r>
              <a:rPr lang="hr-HR" dirty="0" err="1"/>
              <a:t>specific</a:t>
            </a:r>
            <a:r>
              <a:rPr lang="hr-HR" dirty="0"/>
              <a:t> </a:t>
            </a:r>
            <a:r>
              <a:rPr lang="hr-HR" dirty="0" err="1"/>
              <a:t>columns</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JOIN </a:t>
            </a:r>
            <a:r>
              <a:rPr lang="hr-HR" dirty="0" err="1">
                <a:hlinkClick r:id="rId3"/>
              </a:rPr>
              <a:t>Queries</a:t>
            </a:r>
            <a:endParaRPr lang="hr-HR" dirty="0"/>
          </a:p>
          <a:p>
            <a:endParaRPr lang="hr-HR" dirty="0"/>
          </a:p>
        </p:txBody>
      </p:sp>
      <p:sp>
        <p:nvSpPr>
          <p:cNvPr id="4" name="Slide Number Placeholder 3">
            <a:extLst>
              <a:ext uri="{FF2B5EF4-FFF2-40B4-BE49-F238E27FC236}">
                <a16:creationId xmlns:a16="http://schemas.microsoft.com/office/drawing/2014/main" id="{844D57CD-69FB-661E-8352-082D6791C4FF}"/>
              </a:ext>
            </a:extLst>
          </p:cNvPr>
          <p:cNvSpPr>
            <a:spLocks noGrp="1"/>
          </p:cNvSpPr>
          <p:nvPr>
            <p:ph type="sldNum" sz="quarter" idx="5"/>
          </p:nvPr>
        </p:nvSpPr>
        <p:spPr/>
        <p:txBody>
          <a:bodyPr/>
          <a:lstStyle/>
          <a:p>
            <a:fld id="{90A064B2-EFF6-4760-BE09-0DEDA56827BE}" type="slidenum">
              <a:rPr lang="hr-HR" smtClean="0"/>
              <a:t>24</a:t>
            </a:fld>
            <a:endParaRPr lang="hr-HR"/>
          </a:p>
        </p:txBody>
      </p:sp>
    </p:spTree>
    <p:extLst>
      <p:ext uri="{BB962C8B-B14F-4D97-AF65-F5344CB8AC3E}">
        <p14:creationId xmlns:p14="http://schemas.microsoft.com/office/powerpoint/2010/main" val="85574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258B-6A9C-B3C5-D7D8-04F60A807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E7FC7-183E-2557-4613-7110CBF53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B54D3-E982-1BB9-2D8B-1E4969711F85}"/>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SELECT u.name, </a:t>
            </a:r>
            <a:r>
              <a:rPr lang="hr-HR" dirty="0" err="1"/>
              <a:t>o.order_date</a:t>
            </a:r>
            <a:r>
              <a:rPr lang="hr-HR" dirty="0"/>
              <a:t> FROM </a:t>
            </a:r>
            <a:r>
              <a:rPr lang="hr-HR" dirty="0" err="1"/>
              <a:t>users</a:t>
            </a:r>
            <a:r>
              <a:rPr lang="hr-HR" dirty="0"/>
              <a:t> u JOIN </a:t>
            </a:r>
            <a:r>
              <a:rPr lang="hr-HR" dirty="0" err="1"/>
              <a:t>orders</a:t>
            </a:r>
            <a:r>
              <a:rPr lang="hr-HR" dirty="0"/>
              <a:t> o ON u.id = </a:t>
            </a:r>
            <a:r>
              <a:rPr lang="hr-HR" dirty="0" err="1"/>
              <a:t>o.user_id</a:t>
            </a:r>
            <a:r>
              <a:rPr lang="hr-HR" dirty="0"/>
              <a:t>.</a:t>
            </a:r>
          </a:p>
          <a:p>
            <a:pPr>
              <a:buFont typeface="Arial" panose="020B0604020202020204" pitchFamily="34" charset="0"/>
              <a:buChar char="•"/>
            </a:pPr>
            <a:r>
              <a:rPr lang="hr-HR" dirty="0" err="1"/>
              <a:t>Discuss</a:t>
            </a:r>
            <a:r>
              <a:rPr lang="hr-HR" dirty="0"/>
              <a:t> </a:t>
            </a:r>
            <a:r>
              <a:rPr lang="hr-HR" dirty="0" err="1"/>
              <a:t>aliasing</a:t>
            </a:r>
            <a:r>
              <a:rPr lang="hr-HR" dirty="0"/>
              <a:t> for </a:t>
            </a:r>
            <a:r>
              <a:rPr lang="hr-HR" dirty="0" err="1"/>
              <a:t>readability</a:t>
            </a:r>
            <a:r>
              <a:rPr lang="hr-HR" dirty="0"/>
              <a:t>.</a:t>
            </a:r>
          </a:p>
          <a:p>
            <a:pPr>
              <a:buNone/>
            </a:pPr>
            <a:r>
              <a:rPr lang="hr-HR" b="1" dirty="0"/>
              <a:t>Resources:</a:t>
            </a:r>
            <a:endParaRPr lang="hr-HR" dirty="0"/>
          </a:p>
          <a:p>
            <a:pPr>
              <a:buFont typeface="Arial" panose="020B0604020202020204" pitchFamily="34" charset="0"/>
              <a:buChar char="•"/>
            </a:pPr>
            <a:r>
              <a:rPr lang="hr-HR" dirty="0"/>
              <a:t>W3Schools – SQL </a:t>
            </a:r>
            <a:r>
              <a:rPr lang="hr-HR" dirty="0" err="1"/>
              <a:t>Aliases</a:t>
            </a:r>
            <a:endParaRPr lang="hr-HR" dirty="0"/>
          </a:p>
          <a:p>
            <a:endParaRPr lang="hr-HR" dirty="0"/>
          </a:p>
        </p:txBody>
      </p:sp>
      <p:sp>
        <p:nvSpPr>
          <p:cNvPr id="4" name="Slide Number Placeholder 3">
            <a:extLst>
              <a:ext uri="{FF2B5EF4-FFF2-40B4-BE49-F238E27FC236}">
                <a16:creationId xmlns:a16="http://schemas.microsoft.com/office/drawing/2014/main" id="{19E7C2BF-18E7-DFAF-099F-483478545995}"/>
              </a:ext>
            </a:extLst>
          </p:cNvPr>
          <p:cNvSpPr>
            <a:spLocks noGrp="1"/>
          </p:cNvSpPr>
          <p:nvPr>
            <p:ph type="sldNum" sz="quarter" idx="5"/>
          </p:nvPr>
        </p:nvSpPr>
        <p:spPr/>
        <p:txBody>
          <a:bodyPr/>
          <a:lstStyle/>
          <a:p>
            <a:fld id="{90A064B2-EFF6-4760-BE09-0DEDA56827BE}" type="slidenum">
              <a:rPr lang="hr-HR" smtClean="0"/>
              <a:t>25</a:t>
            </a:fld>
            <a:endParaRPr lang="hr-HR"/>
          </a:p>
        </p:txBody>
      </p:sp>
    </p:spTree>
    <p:extLst>
      <p:ext uri="{BB962C8B-B14F-4D97-AF65-F5344CB8AC3E}">
        <p14:creationId xmlns:p14="http://schemas.microsoft.com/office/powerpoint/2010/main" val="3155820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C3CC0-E683-3209-DE68-B4928E420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64001-4D06-178B-C944-100AE71EA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95E72-D89D-5D8B-D520-22F708D44635}"/>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Ask students to model Students and Assignments in 1 : M, insert sample data, and perform JOIN queries.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Exercise estimation time: 20 min/individual</a:t>
            </a:r>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err="1"/>
              <a:t>SQLZoo</a:t>
            </a:r>
            <a:r>
              <a:rPr lang="en-US" dirty="0"/>
              <a:t> – </a:t>
            </a:r>
            <a:r>
              <a:rPr lang="en-US" dirty="0">
                <a:hlinkClick r:id="rId3"/>
              </a:rPr>
              <a:t>SELECT + JOIN Exercises</a:t>
            </a:r>
            <a:endParaRPr lang="en-US" dirty="0"/>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0000"/>
                </a:solidFill>
                <a:effectLst/>
                <a:latin typeface="Calibri" panose="020F0502020204030204" pitchFamily="34" charset="0"/>
                <a:ea typeface="+mn-ea"/>
                <a:cs typeface="+mn-cs"/>
              </a:rPr>
              <a:t>CODE- https://github.com/dinoDuvnjak/CTK/blob/main/Bootcamp/DB-uvod/0.1-DB-SQL-code/sample.sql</a:t>
            </a:r>
            <a:endParaRPr lang="hr-HR" dirty="0">
              <a:effectLst/>
            </a:endParaRPr>
          </a:p>
          <a:p>
            <a:pPr>
              <a:buFont typeface="Arial" panose="020B0604020202020204" pitchFamily="34" charset="0"/>
              <a:buChar char="•"/>
            </a:pPr>
            <a:endParaRPr lang="en-US" dirty="0"/>
          </a:p>
          <a:p>
            <a:endParaRPr lang="hr-HR" dirty="0"/>
          </a:p>
        </p:txBody>
      </p:sp>
      <p:sp>
        <p:nvSpPr>
          <p:cNvPr id="4" name="Slide Number Placeholder 3">
            <a:extLst>
              <a:ext uri="{FF2B5EF4-FFF2-40B4-BE49-F238E27FC236}">
                <a16:creationId xmlns:a16="http://schemas.microsoft.com/office/drawing/2014/main" id="{A3C5DC52-18E3-E755-DA4A-CB879F150EE3}"/>
              </a:ext>
            </a:extLst>
          </p:cNvPr>
          <p:cNvSpPr>
            <a:spLocks noGrp="1"/>
          </p:cNvSpPr>
          <p:nvPr>
            <p:ph type="sldNum" sz="quarter" idx="5"/>
          </p:nvPr>
        </p:nvSpPr>
        <p:spPr/>
        <p:txBody>
          <a:bodyPr/>
          <a:lstStyle/>
          <a:p>
            <a:fld id="{90A064B2-EFF6-4760-BE09-0DEDA56827BE}" type="slidenum">
              <a:rPr lang="hr-HR" smtClean="0"/>
              <a:t>26</a:t>
            </a:fld>
            <a:endParaRPr lang="hr-HR"/>
          </a:p>
        </p:txBody>
      </p:sp>
    </p:spTree>
    <p:extLst>
      <p:ext uri="{BB962C8B-B14F-4D97-AF65-F5344CB8AC3E}">
        <p14:creationId xmlns:p14="http://schemas.microsoft.com/office/powerpoint/2010/main" val="2274473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A35F4-EA91-8E75-DFFB-0F1B1F260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69650-2FED-A66E-438D-86D959A3A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BDE8E-F593-D28A-3004-6803E5AF6A5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the need for a junction table (e.g., Enrollment linking Students and Courses).</a:t>
            </a:r>
          </a:p>
          <a:p>
            <a:pPr>
              <a:buFont typeface="Arial" panose="020B0604020202020204" pitchFamily="34" charset="0"/>
              <a:buChar char="•"/>
            </a:pPr>
            <a:r>
              <a:rPr lang="en-US" dirty="0"/>
              <a:t>Show DDL for three tables: students, courses, enrollments.</a:t>
            </a:r>
          </a:p>
          <a:p>
            <a:pPr>
              <a:buNone/>
            </a:pPr>
            <a:r>
              <a:rPr lang="en-US" b="1" dirty="0"/>
              <a:t>Resources:</a:t>
            </a:r>
            <a:endParaRPr lang="en-US" dirty="0"/>
          </a:p>
          <a:p>
            <a:pPr>
              <a:buFont typeface="Arial" panose="020B0604020202020204" pitchFamily="34" charset="0"/>
              <a:buChar char="•"/>
            </a:pPr>
            <a:r>
              <a:rPr lang="en-US" dirty="0"/>
              <a:t>v</a:t>
            </a:r>
          </a:p>
          <a:p>
            <a:endParaRPr lang="hr-HR" dirty="0"/>
          </a:p>
        </p:txBody>
      </p:sp>
      <p:sp>
        <p:nvSpPr>
          <p:cNvPr id="4" name="Slide Number Placeholder 3">
            <a:extLst>
              <a:ext uri="{FF2B5EF4-FFF2-40B4-BE49-F238E27FC236}">
                <a16:creationId xmlns:a16="http://schemas.microsoft.com/office/drawing/2014/main" id="{547473A3-030F-469A-8889-14888DCDFF50}"/>
              </a:ext>
            </a:extLst>
          </p:cNvPr>
          <p:cNvSpPr>
            <a:spLocks noGrp="1"/>
          </p:cNvSpPr>
          <p:nvPr>
            <p:ph type="sldNum" sz="quarter" idx="5"/>
          </p:nvPr>
        </p:nvSpPr>
        <p:spPr/>
        <p:txBody>
          <a:bodyPr/>
          <a:lstStyle/>
          <a:p>
            <a:fld id="{90A064B2-EFF6-4760-BE09-0DEDA56827BE}" type="slidenum">
              <a:rPr lang="hr-HR" smtClean="0"/>
              <a:t>27</a:t>
            </a:fld>
            <a:endParaRPr lang="hr-HR"/>
          </a:p>
        </p:txBody>
      </p:sp>
    </p:spTree>
    <p:extLst>
      <p:ext uri="{BB962C8B-B14F-4D97-AF65-F5344CB8AC3E}">
        <p14:creationId xmlns:p14="http://schemas.microsoft.com/office/powerpoint/2010/main" val="607919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5D5AA-5A68-ABED-42F4-D156E17A8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AD292-7B2B-55D8-ADEC-E69055FE3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C090D-2B50-4FC6-5B2A-9456B43ABD77}"/>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Insert </a:t>
            </a:r>
            <a:r>
              <a:rPr lang="hr-HR" dirty="0" err="1"/>
              <a:t>sample</a:t>
            </a:r>
            <a:r>
              <a:rPr lang="hr-HR" dirty="0"/>
              <a:t> </a:t>
            </a:r>
            <a:r>
              <a:rPr lang="hr-HR" dirty="0" err="1"/>
              <a:t>enrollment</a:t>
            </a:r>
            <a:r>
              <a:rPr lang="hr-HR" dirty="0"/>
              <a:t> </a:t>
            </a:r>
            <a:r>
              <a:rPr lang="hr-HR" dirty="0" err="1"/>
              <a:t>rows</a:t>
            </a:r>
            <a:r>
              <a:rPr lang="hr-HR" dirty="0"/>
              <a:t> </a:t>
            </a:r>
            <a:r>
              <a:rPr lang="hr-HR" dirty="0" err="1"/>
              <a:t>and</a:t>
            </a:r>
            <a:r>
              <a:rPr lang="hr-HR" dirty="0"/>
              <a:t> demo a JOIN </a:t>
            </a:r>
            <a:r>
              <a:rPr lang="hr-HR" dirty="0" err="1"/>
              <a:t>across</a:t>
            </a:r>
            <a:r>
              <a:rPr lang="hr-HR" dirty="0"/>
              <a:t> </a:t>
            </a:r>
            <a:r>
              <a:rPr lang="hr-HR" dirty="0" err="1"/>
              <a:t>three</a:t>
            </a:r>
            <a:r>
              <a:rPr lang="hr-HR" dirty="0"/>
              <a:t> </a:t>
            </a:r>
            <a:r>
              <a:rPr lang="hr-HR" dirty="0" err="1"/>
              <a:t>tables</a:t>
            </a:r>
            <a:r>
              <a:rPr lang="hr-HR" dirty="0"/>
              <a:t>.</a:t>
            </a:r>
          </a:p>
          <a:p>
            <a:pPr>
              <a:buFont typeface="Arial" panose="020B0604020202020204" pitchFamily="34" charset="0"/>
              <a:buChar char="•"/>
            </a:pPr>
            <a:r>
              <a:rPr lang="hr-HR" dirty="0" err="1"/>
              <a:t>Highlight</a:t>
            </a:r>
            <a:r>
              <a:rPr lang="hr-HR" dirty="0"/>
              <a:t> how </a:t>
            </a:r>
            <a:r>
              <a:rPr lang="hr-HR" dirty="0" err="1"/>
              <a:t>relational</a:t>
            </a:r>
            <a:r>
              <a:rPr lang="hr-HR" dirty="0"/>
              <a:t> </a:t>
            </a:r>
            <a:r>
              <a:rPr lang="hr-HR" dirty="0" err="1"/>
              <a:t>joins</a:t>
            </a:r>
            <a:r>
              <a:rPr lang="hr-HR" dirty="0"/>
              <a:t> </a:t>
            </a:r>
            <a:r>
              <a:rPr lang="hr-HR" dirty="0" err="1"/>
              <a:t>scale</a:t>
            </a:r>
            <a:r>
              <a:rPr lang="hr-HR" dirty="0"/>
              <a:t> vs. </a:t>
            </a:r>
            <a:r>
              <a:rPr lang="hr-HR" dirty="0" err="1"/>
              <a:t>nested</a:t>
            </a:r>
            <a:r>
              <a:rPr lang="hr-HR" dirty="0"/>
              <a:t> </a:t>
            </a:r>
            <a:r>
              <a:rPr lang="hr-HR" dirty="0" err="1"/>
              <a:t>loops</a:t>
            </a:r>
            <a:r>
              <a:rPr lang="hr-HR" dirty="0"/>
              <a:t> </a:t>
            </a:r>
            <a:r>
              <a:rPr lang="hr-HR" dirty="0" err="1"/>
              <a:t>in</a:t>
            </a:r>
            <a:r>
              <a:rPr lang="hr-HR" dirty="0"/>
              <a:t> </a:t>
            </a:r>
            <a:r>
              <a:rPr lang="hr-HR" dirty="0" err="1"/>
              <a:t>code</a:t>
            </a:r>
            <a:r>
              <a:rPr lang="hr-HR" dirty="0"/>
              <a:t>.</a:t>
            </a:r>
          </a:p>
          <a:p>
            <a:pPr>
              <a:buNone/>
            </a:pPr>
            <a:r>
              <a:rPr lang="hr-HR" b="1" dirty="0"/>
              <a:t>Resources:</a:t>
            </a:r>
            <a:endParaRPr lang="hr-HR" dirty="0"/>
          </a:p>
          <a:p>
            <a:pPr>
              <a:buFont typeface="Arial" panose="020B0604020202020204" pitchFamily="34" charset="0"/>
              <a:buChar char="•"/>
            </a:pPr>
            <a:r>
              <a:rPr lang="hr-HR" dirty="0"/>
              <a:t>PostgreSQL Docs – </a:t>
            </a:r>
            <a:r>
              <a:rPr lang="hr-HR" dirty="0">
                <a:hlinkClick r:id="rId3"/>
              </a:rPr>
              <a:t>Multi-table JOIN</a:t>
            </a:r>
            <a:endParaRPr lang="hr-HR" dirty="0"/>
          </a:p>
          <a:p>
            <a:endParaRPr lang="hr-HR" dirty="0"/>
          </a:p>
        </p:txBody>
      </p:sp>
      <p:sp>
        <p:nvSpPr>
          <p:cNvPr id="4" name="Slide Number Placeholder 3">
            <a:extLst>
              <a:ext uri="{FF2B5EF4-FFF2-40B4-BE49-F238E27FC236}">
                <a16:creationId xmlns:a16="http://schemas.microsoft.com/office/drawing/2014/main" id="{3C1CAC2A-341E-CF79-62CB-79B335257ACA}"/>
              </a:ext>
            </a:extLst>
          </p:cNvPr>
          <p:cNvSpPr>
            <a:spLocks noGrp="1"/>
          </p:cNvSpPr>
          <p:nvPr>
            <p:ph type="sldNum" sz="quarter" idx="5"/>
          </p:nvPr>
        </p:nvSpPr>
        <p:spPr/>
        <p:txBody>
          <a:bodyPr/>
          <a:lstStyle/>
          <a:p>
            <a:fld id="{90A064B2-EFF6-4760-BE09-0DEDA56827BE}" type="slidenum">
              <a:rPr lang="hr-HR" smtClean="0"/>
              <a:t>28</a:t>
            </a:fld>
            <a:endParaRPr lang="hr-HR"/>
          </a:p>
        </p:txBody>
      </p:sp>
    </p:spTree>
    <p:extLst>
      <p:ext uri="{BB962C8B-B14F-4D97-AF65-F5344CB8AC3E}">
        <p14:creationId xmlns:p14="http://schemas.microsoft.com/office/powerpoint/2010/main" val="4238616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65B3E-012E-A3C3-1779-8F2415539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F08FBA-C6F5-77C1-AC33-54CD47085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32891-60F0-6DB1-7485-27E69AFDCBC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Insert </a:t>
            </a:r>
            <a:r>
              <a:rPr lang="hr-HR" dirty="0" err="1"/>
              <a:t>sample</a:t>
            </a:r>
            <a:r>
              <a:rPr lang="hr-HR" dirty="0"/>
              <a:t> </a:t>
            </a:r>
            <a:r>
              <a:rPr lang="hr-HR" dirty="0" err="1"/>
              <a:t>enrollment</a:t>
            </a:r>
            <a:r>
              <a:rPr lang="hr-HR" dirty="0"/>
              <a:t> </a:t>
            </a:r>
            <a:r>
              <a:rPr lang="hr-HR" dirty="0" err="1"/>
              <a:t>rows</a:t>
            </a:r>
            <a:r>
              <a:rPr lang="hr-HR" dirty="0"/>
              <a:t> </a:t>
            </a:r>
            <a:r>
              <a:rPr lang="hr-HR" dirty="0" err="1"/>
              <a:t>and</a:t>
            </a:r>
            <a:r>
              <a:rPr lang="hr-HR" dirty="0"/>
              <a:t> demo a JOIN </a:t>
            </a:r>
            <a:r>
              <a:rPr lang="hr-HR" dirty="0" err="1"/>
              <a:t>across</a:t>
            </a:r>
            <a:r>
              <a:rPr lang="hr-HR" dirty="0"/>
              <a:t> </a:t>
            </a:r>
            <a:r>
              <a:rPr lang="hr-HR" dirty="0" err="1"/>
              <a:t>three</a:t>
            </a:r>
            <a:r>
              <a:rPr lang="hr-HR" dirty="0"/>
              <a:t> </a:t>
            </a:r>
            <a:r>
              <a:rPr lang="hr-HR" dirty="0" err="1"/>
              <a:t>tables</a:t>
            </a:r>
            <a:r>
              <a:rPr lang="hr-HR" dirty="0"/>
              <a:t>.</a:t>
            </a:r>
          </a:p>
          <a:p>
            <a:pPr>
              <a:buFont typeface="Arial" panose="020B0604020202020204" pitchFamily="34" charset="0"/>
              <a:buChar char="•"/>
            </a:pPr>
            <a:r>
              <a:rPr lang="hr-HR" dirty="0" err="1"/>
              <a:t>Highlight</a:t>
            </a:r>
            <a:r>
              <a:rPr lang="hr-HR" dirty="0"/>
              <a:t> how </a:t>
            </a:r>
            <a:r>
              <a:rPr lang="hr-HR" dirty="0" err="1"/>
              <a:t>relational</a:t>
            </a:r>
            <a:r>
              <a:rPr lang="hr-HR" dirty="0"/>
              <a:t> </a:t>
            </a:r>
            <a:r>
              <a:rPr lang="hr-HR" dirty="0" err="1"/>
              <a:t>joins</a:t>
            </a:r>
            <a:r>
              <a:rPr lang="hr-HR" dirty="0"/>
              <a:t> </a:t>
            </a:r>
            <a:r>
              <a:rPr lang="hr-HR" dirty="0" err="1"/>
              <a:t>scale</a:t>
            </a:r>
            <a:r>
              <a:rPr lang="hr-HR" dirty="0"/>
              <a:t> vs. </a:t>
            </a:r>
            <a:r>
              <a:rPr lang="hr-HR" dirty="0" err="1"/>
              <a:t>nested</a:t>
            </a:r>
            <a:r>
              <a:rPr lang="hr-HR" dirty="0"/>
              <a:t> </a:t>
            </a:r>
            <a:r>
              <a:rPr lang="hr-HR" dirty="0" err="1"/>
              <a:t>loops</a:t>
            </a:r>
            <a:r>
              <a:rPr lang="hr-HR" dirty="0"/>
              <a:t> </a:t>
            </a:r>
            <a:r>
              <a:rPr lang="hr-HR" dirty="0" err="1"/>
              <a:t>in</a:t>
            </a:r>
            <a:r>
              <a:rPr lang="hr-HR" dirty="0"/>
              <a:t> </a:t>
            </a:r>
            <a:r>
              <a:rPr lang="hr-HR" dirty="0" err="1"/>
              <a:t>code</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Multi-table JOIN</a:t>
            </a:r>
            <a:endParaRPr lang="hr-HR" dirty="0"/>
          </a:p>
          <a:p>
            <a:endParaRPr lang="hr-HR" dirty="0"/>
          </a:p>
        </p:txBody>
      </p:sp>
      <p:sp>
        <p:nvSpPr>
          <p:cNvPr id="4" name="Slide Number Placeholder 3">
            <a:extLst>
              <a:ext uri="{FF2B5EF4-FFF2-40B4-BE49-F238E27FC236}">
                <a16:creationId xmlns:a16="http://schemas.microsoft.com/office/drawing/2014/main" id="{A58074D1-1BE2-AE98-9A19-7E5D2E6E7C3B}"/>
              </a:ext>
            </a:extLst>
          </p:cNvPr>
          <p:cNvSpPr>
            <a:spLocks noGrp="1"/>
          </p:cNvSpPr>
          <p:nvPr>
            <p:ph type="sldNum" sz="quarter" idx="5"/>
          </p:nvPr>
        </p:nvSpPr>
        <p:spPr/>
        <p:txBody>
          <a:bodyPr/>
          <a:lstStyle/>
          <a:p>
            <a:fld id="{90A064B2-EFF6-4760-BE09-0DEDA56827BE}" type="slidenum">
              <a:rPr lang="hr-HR" smtClean="0"/>
              <a:t>29</a:t>
            </a:fld>
            <a:endParaRPr lang="hr-HR"/>
          </a:p>
        </p:txBody>
      </p:sp>
    </p:spTree>
    <p:extLst>
      <p:ext uri="{BB962C8B-B14F-4D97-AF65-F5344CB8AC3E}">
        <p14:creationId xmlns:p14="http://schemas.microsoft.com/office/powerpoint/2010/main" val="316331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23D67-DC51-CAA3-0A14-906051809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2D6CE-6BFB-017E-0E9F-9E6DF4F8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232B7-ECD6-F654-3145-7366F931102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Show SELECT S.name, </a:t>
            </a:r>
            <a:r>
              <a:rPr lang="en-US" dirty="0" err="1"/>
              <a:t>C.title</a:t>
            </a:r>
            <a:r>
              <a:rPr lang="en-US" dirty="0"/>
              <a:t> FROM students AS S JOIN enrollments AS E ON S.id=</a:t>
            </a:r>
            <a:r>
              <a:rPr lang="en-US" dirty="0" err="1"/>
              <a:t>E.student_id</a:t>
            </a:r>
            <a:r>
              <a:rPr lang="en-US" dirty="0"/>
              <a:t> JOIN courses AS C ON </a:t>
            </a:r>
            <a:r>
              <a:rPr lang="en-US" dirty="0" err="1"/>
              <a:t>E.course_id</a:t>
            </a:r>
            <a:r>
              <a:rPr lang="en-US" dirty="0"/>
              <a:t>=C.id;.</a:t>
            </a:r>
          </a:p>
          <a:p>
            <a:pPr>
              <a:buFont typeface="Arial" panose="020B0604020202020204" pitchFamily="34" charset="0"/>
              <a:buChar char="•"/>
            </a:pPr>
            <a:r>
              <a:rPr lang="en-US" dirty="0"/>
              <a:t>Emphasize readability and maintainability.</a:t>
            </a:r>
          </a:p>
          <a:p>
            <a:pPr>
              <a:buNone/>
            </a:pPr>
            <a:r>
              <a:rPr lang="en-US" b="1" dirty="0"/>
              <a:t>Resources:</a:t>
            </a:r>
            <a:endParaRPr lang="en-US" dirty="0"/>
          </a:p>
          <a:p>
            <a:pPr>
              <a:buFont typeface="Arial" panose="020B0604020202020204" pitchFamily="34" charset="0"/>
              <a:buChar char="•"/>
            </a:pPr>
            <a:r>
              <a:rPr lang="en-US" dirty="0"/>
              <a:t>W3Schools – SQL Aliases</a:t>
            </a:r>
          </a:p>
          <a:p>
            <a:endParaRPr lang="hr-HR" dirty="0"/>
          </a:p>
        </p:txBody>
      </p:sp>
      <p:sp>
        <p:nvSpPr>
          <p:cNvPr id="4" name="Slide Number Placeholder 3">
            <a:extLst>
              <a:ext uri="{FF2B5EF4-FFF2-40B4-BE49-F238E27FC236}">
                <a16:creationId xmlns:a16="http://schemas.microsoft.com/office/drawing/2014/main" id="{4B125830-0FFC-F946-55D4-13015BE05DC2}"/>
              </a:ext>
            </a:extLst>
          </p:cNvPr>
          <p:cNvSpPr>
            <a:spLocks noGrp="1"/>
          </p:cNvSpPr>
          <p:nvPr>
            <p:ph type="sldNum" sz="quarter" idx="5"/>
          </p:nvPr>
        </p:nvSpPr>
        <p:spPr/>
        <p:txBody>
          <a:bodyPr/>
          <a:lstStyle/>
          <a:p>
            <a:fld id="{90A064B2-EFF6-4760-BE09-0DEDA56827BE}" type="slidenum">
              <a:rPr lang="hr-HR" smtClean="0"/>
              <a:t>30</a:t>
            </a:fld>
            <a:endParaRPr lang="hr-HR"/>
          </a:p>
        </p:txBody>
      </p:sp>
    </p:spTree>
    <p:extLst>
      <p:ext uri="{BB962C8B-B14F-4D97-AF65-F5344CB8AC3E}">
        <p14:creationId xmlns:p14="http://schemas.microsoft.com/office/powerpoint/2010/main" val="2135359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A83C-0FD0-FC7C-B1A3-9F4663A4A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56197-3C62-E6E4-80DC-B23E93AD0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6E8E5-DFEF-DE80-4FD2-1DFD8771E55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Instruct students to build Students, Subjects, and Enrollment tables with extra fields (e.g., grades).</a:t>
            </a:r>
          </a:p>
          <a:p>
            <a:pPr>
              <a:buFont typeface="Arial" panose="020B0604020202020204" pitchFamily="34" charset="0"/>
              <a:buChar char="•"/>
            </a:pPr>
            <a:r>
              <a:rPr lang="en-US" dirty="0"/>
              <a:t>Encourage experimentation with schema evolution.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Exercise estimation time: 20 min/individual</a:t>
            </a:r>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err="1"/>
              <a:t>SQLBolt</a:t>
            </a:r>
            <a:r>
              <a:rPr lang="en-US" dirty="0"/>
              <a:t> – </a:t>
            </a:r>
            <a:r>
              <a:rPr lang="en-US" dirty="0">
                <a:hlinkClick r:id="rId3"/>
              </a:rPr>
              <a:t>Interactive SQL Tutorial</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Calibri" panose="020F0502020204030204" pitchFamily="34" charset="0"/>
                <a:ea typeface="+mn-ea"/>
                <a:cs typeface="+mn-cs"/>
              </a:rPr>
              <a:t>CODE- https://github.com/dinoDuvnjak/CTK/blob/main/Bootcamp/DB-uvod/0.1-DB-SQL-code/sample.sql</a:t>
            </a:r>
            <a:endParaRPr lang="hr-HR" sz="1800" dirty="0">
              <a:effectLst/>
            </a:endParaRPr>
          </a:p>
          <a:p>
            <a:endParaRPr lang="hr-HR" dirty="0"/>
          </a:p>
        </p:txBody>
      </p:sp>
      <p:sp>
        <p:nvSpPr>
          <p:cNvPr id="4" name="Slide Number Placeholder 3">
            <a:extLst>
              <a:ext uri="{FF2B5EF4-FFF2-40B4-BE49-F238E27FC236}">
                <a16:creationId xmlns:a16="http://schemas.microsoft.com/office/drawing/2014/main" id="{781E1368-B18B-91EB-7F7D-77A8087DE079}"/>
              </a:ext>
            </a:extLst>
          </p:cNvPr>
          <p:cNvSpPr>
            <a:spLocks noGrp="1"/>
          </p:cNvSpPr>
          <p:nvPr>
            <p:ph type="sldNum" sz="quarter" idx="5"/>
          </p:nvPr>
        </p:nvSpPr>
        <p:spPr/>
        <p:txBody>
          <a:bodyPr/>
          <a:lstStyle/>
          <a:p>
            <a:fld id="{90A064B2-EFF6-4760-BE09-0DEDA56827BE}" type="slidenum">
              <a:rPr lang="hr-HR" smtClean="0"/>
              <a:t>31</a:t>
            </a:fld>
            <a:endParaRPr lang="hr-HR"/>
          </a:p>
        </p:txBody>
      </p:sp>
    </p:spTree>
    <p:extLst>
      <p:ext uri="{BB962C8B-B14F-4D97-AF65-F5344CB8AC3E}">
        <p14:creationId xmlns:p14="http://schemas.microsoft.com/office/powerpoint/2010/main" val="1759537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2D892-B7F1-F59E-91A6-1ADE7C928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E566E-6684-729B-52F6-1490B911C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D6356-3089-CFB3-C187-A68F60D7D044}"/>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through the relational model: tables, rows, columns, keys.</a:t>
            </a:r>
          </a:p>
          <a:p>
            <a:pPr>
              <a:buFont typeface="Arial" panose="020B0604020202020204" pitchFamily="34" charset="0"/>
              <a:buChar char="•"/>
            </a:pPr>
            <a:r>
              <a:rPr lang="en-US" dirty="0"/>
              <a:t>Live‑demo creating a simple table in PostgreSQL or SQLite CLI.</a:t>
            </a:r>
          </a:p>
          <a:p>
            <a:pPr>
              <a:buFont typeface="Arial" panose="020B0604020202020204" pitchFamily="34" charset="0"/>
              <a:buChar char="•"/>
            </a:pPr>
            <a:r>
              <a:rPr lang="en-US" dirty="0"/>
              <a:t>Explain primary key/foreign key relationships at a high level.</a:t>
            </a:r>
          </a:p>
        </p:txBody>
      </p:sp>
      <p:sp>
        <p:nvSpPr>
          <p:cNvPr id="4" name="Slide Number Placeholder 3">
            <a:extLst>
              <a:ext uri="{FF2B5EF4-FFF2-40B4-BE49-F238E27FC236}">
                <a16:creationId xmlns:a16="http://schemas.microsoft.com/office/drawing/2014/main" id="{1F4C2E25-D381-C160-8FC0-D83CE8BF0F0B}"/>
              </a:ext>
            </a:extLst>
          </p:cNvPr>
          <p:cNvSpPr>
            <a:spLocks noGrp="1"/>
          </p:cNvSpPr>
          <p:nvPr>
            <p:ph type="sldNum" sz="quarter" idx="5"/>
          </p:nvPr>
        </p:nvSpPr>
        <p:spPr/>
        <p:txBody>
          <a:bodyPr/>
          <a:lstStyle/>
          <a:p>
            <a:fld id="{90A064B2-EFF6-4760-BE09-0DEDA56827BE}" type="slidenum">
              <a:rPr lang="hr-HR" smtClean="0"/>
              <a:t>5</a:t>
            </a:fld>
            <a:endParaRPr lang="hr-HR"/>
          </a:p>
        </p:txBody>
      </p:sp>
    </p:spTree>
    <p:extLst>
      <p:ext uri="{BB962C8B-B14F-4D97-AF65-F5344CB8AC3E}">
        <p14:creationId xmlns:p14="http://schemas.microsoft.com/office/powerpoint/2010/main" val="3047903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5F2BA-7AC0-4645-86F4-6E7137D54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2B77D-44C8-6BA1-D7B8-B4B5CD0F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7D782E-9A98-85DB-4894-7989040734F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ALTER TABLE </a:t>
            </a:r>
            <a:r>
              <a:rPr lang="hr-HR" dirty="0" err="1"/>
              <a:t>users</a:t>
            </a:r>
            <a:r>
              <a:rPr lang="hr-HR" dirty="0"/>
              <a:t> ADD COLUMN </a:t>
            </a:r>
            <a:r>
              <a:rPr lang="hr-HR" dirty="0" err="1"/>
              <a:t>phone</a:t>
            </a:r>
            <a:r>
              <a:rPr lang="hr-HR" dirty="0"/>
              <a:t> VARCHAR(20);</a:t>
            </a:r>
          </a:p>
          <a:p>
            <a:pPr>
              <a:buFont typeface="Arial" panose="020B0604020202020204" pitchFamily="34" charset="0"/>
              <a:buChar char="•"/>
            </a:pPr>
            <a:r>
              <a:rPr lang="hr-HR" dirty="0"/>
              <a:t>Show </a:t>
            </a:r>
            <a:r>
              <a:rPr lang="hr-HR" dirty="0" err="1"/>
              <a:t>modifying</a:t>
            </a:r>
            <a:r>
              <a:rPr lang="hr-HR" dirty="0"/>
              <a:t> a </a:t>
            </a:r>
            <a:r>
              <a:rPr lang="hr-HR" dirty="0" err="1"/>
              <a:t>column</a:t>
            </a:r>
            <a:r>
              <a:rPr lang="hr-HR" dirty="0"/>
              <a:t> </a:t>
            </a:r>
            <a:r>
              <a:rPr lang="hr-HR" dirty="0" err="1"/>
              <a:t>type</a:t>
            </a:r>
            <a:r>
              <a:rPr lang="hr-HR" dirty="0"/>
              <a:t> </a:t>
            </a:r>
            <a:r>
              <a:rPr lang="hr-HR" dirty="0" err="1"/>
              <a:t>and</a:t>
            </a:r>
            <a:r>
              <a:rPr lang="hr-HR" dirty="0"/>
              <a:t> </a:t>
            </a:r>
            <a:r>
              <a:rPr lang="hr-HR" dirty="0" err="1"/>
              <a:t>dropping</a:t>
            </a:r>
            <a:r>
              <a:rPr lang="hr-HR" dirty="0"/>
              <a:t> a </a:t>
            </a:r>
            <a:r>
              <a:rPr lang="hr-HR" dirty="0" err="1"/>
              <a:t>column</a:t>
            </a:r>
            <a:r>
              <a:rPr lang="hr-HR" dirty="0"/>
              <a:t>.</a:t>
            </a:r>
          </a:p>
          <a:p>
            <a:pPr>
              <a:buNone/>
            </a:pPr>
            <a:r>
              <a:rPr lang="hr-HR" b="1" dirty="0"/>
              <a:t>Resources:</a:t>
            </a:r>
            <a:endParaRPr lang="hr-HR" dirty="0"/>
          </a:p>
          <a:p>
            <a:pPr>
              <a:buFont typeface="Arial" panose="020B0604020202020204" pitchFamily="34" charset="0"/>
              <a:buChar char="•"/>
            </a:pPr>
            <a:r>
              <a:rPr lang="hr-HR" dirty="0"/>
              <a:t>W3Schools – SQL ALTER TABLE</a:t>
            </a:r>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ALTER TABLE</a:t>
            </a:r>
            <a:endParaRPr lang="hr-HR" dirty="0"/>
          </a:p>
          <a:p>
            <a:endParaRPr lang="hr-HR" dirty="0"/>
          </a:p>
        </p:txBody>
      </p:sp>
      <p:sp>
        <p:nvSpPr>
          <p:cNvPr id="4" name="Slide Number Placeholder 3">
            <a:extLst>
              <a:ext uri="{FF2B5EF4-FFF2-40B4-BE49-F238E27FC236}">
                <a16:creationId xmlns:a16="http://schemas.microsoft.com/office/drawing/2014/main" id="{ACA2424D-A1D6-3100-7EB0-4D0EFA5D58E3}"/>
              </a:ext>
            </a:extLst>
          </p:cNvPr>
          <p:cNvSpPr>
            <a:spLocks noGrp="1"/>
          </p:cNvSpPr>
          <p:nvPr>
            <p:ph type="sldNum" sz="quarter" idx="5"/>
          </p:nvPr>
        </p:nvSpPr>
        <p:spPr/>
        <p:txBody>
          <a:bodyPr/>
          <a:lstStyle/>
          <a:p>
            <a:fld id="{90A064B2-EFF6-4760-BE09-0DEDA56827BE}" type="slidenum">
              <a:rPr lang="hr-HR" smtClean="0"/>
              <a:t>32</a:t>
            </a:fld>
            <a:endParaRPr lang="hr-HR"/>
          </a:p>
        </p:txBody>
      </p:sp>
    </p:spTree>
    <p:extLst>
      <p:ext uri="{BB962C8B-B14F-4D97-AF65-F5344CB8AC3E}">
        <p14:creationId xmlns:p14="http://schemas.microsoft.com/office/powerpoint/2010/main" val="2965742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ECA05-027D-FD4B-E7DE-4BAA91B49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B55EF-255E-81BE-A858-D435BC2F0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7DEC4-2DDE-DC4B-CD01-F6596ABD31D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Review UPDATE … WHERE, DELETE … WHERE, and ORDER BY column ASC|DESC.</a:t>
            </a:r>
          </a:p>
          <a:p>
            <a:pPr>
              <a:buFont typeface="Arial" panose="020B0604020202020204" pitchFamily="34" charset="0"/>
              <a:buChar char="•"/>
            </a:pPr>
            <a:r>
              <a:rPr lang="en-US" dirty="0"/>
              <a:t>Show a full example combining all three in a transaction.</a:t>
            </a:r>
          </a:p>
          <a:p>
            <a:pPr>
              <a:buNone/>
            </a:pPr>
            <a:r>
              <a:rPr lang="en-US" b="1" dirty="0"/>
              <a:t>Resources:</a:t>
            </a:r>
            <a:endParaRPr lang="en-US" dirty="0"/>
          </a:p>
          <a:p>
            <a:pPr>
              <a:buFont typeface="Arial" panose="020B0604020202020204" pitchFamily="34" charset="0"/>
              <a:buChar char="•"/>
            </a:pPr>
            <a:r>
              <a:rPr lang="en-US" dirty="0"/>
              <a:t>W3Schools – SQL ORDER BY</a:t>
            </a:r>
          </a:p>
          <a:p>
            <a:endParaRPr lang="hr-HR" dirty="0"/>
          </a:p>
        </p:txBody>
      </p:sp>
      <p:sp>
        <p:nvSpPr>
          <p:cNvPr id="4" name="Slide Number Placeholder 3">
            <a:extLst>
              <a:ext uri="{FF2B5EF4-FFF2-40B4-BE49-F238E27FC236}">
                <a16:creationId xmlns:a16="http://schemas.microsoft.com/office/drawing/2014/main" id="{85E47818-BAE6-6CC1-585F-699652326654}"/>
              </a:ext>
            </a:extLst>
          </p:cNvPr>
          <p:cNvSpPr>
            <a:spLocks noGrp="1"/>
          </p:cNvSpPr>
          <p:nvPr>
            <p:ph type="sldNum" sz="quarter" idx="5"/>
          </p:nvPr>
        </p:nvSpPr>
        <p:spPr/>
        <p:txBody>
          <a:bodyPr/>
          <a:lstStyle/>
          <a:p>
            <a:fld id="{90A064B2-EFF6-4760-BE09-0DEDA56827BE}" type="slidenum">
              <a:rPr lang="hr-HR" smtClean="0"/>
              <a:t>33</a:t>
            </a:fld>
            <a:endParaRPr lang="hr-HR"/>
          </a:p>
        </p:txBody>
      </p:sp>
    </p:spTree>
    <p:extLst>
      <p:ext uri="{BB962C8B-B14F-4D97-AF65-F5344CB8AC3E}">
        <p14:creationId xmlns:p14="http://schemas.microsoft.com/office/powerpoint/2010/main" val="586177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7DE92-C7DC-5756-2D04-DB871CB93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BF658-829B-4611-5638-CBF871CDC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E414-07FD-8AB9-3195-8079E496F90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Task: Update </a:t>
            </a:r>
            <a:r>
              <a:rPr lang="en-US" dirty="0" err="1"/>
              <a:t>first_name</a:t>
            </a:r>
            <a:r>
              <a:rPr lang="en-US" dirty="0"/>
              <a:t> for user ID 2, delete user ID 5, and list all users ordered by </a:t>
            </a:r>
            <a:r>
              <a:rPr lang="en-US" dirty="0" err="1"/>
              <a:t>last_name</a:t>
            </a:r>
            <a:r>
              <a:rPr lang="en-US" dirty="0"/>
              <a:t>.</a:t>
            </a:r>
          </a:p>
          <a:p>
            <a:pPr>
              <a:buFont typeface="Arial" panose="020B0604020202020204" pitchFamily="34" charset="0"/>
              <a:buChar char="•"/>
            </a:pPr>
            <a:r>
              <a:rPr lang="en-US" dirty="0"/>
              <a:t>Encourage use of transactions (BEGIN/COMMIT).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Exercise estimation time: 30 min/individual</a:t>
            </a:r>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err="1"/>
              <a:t>SQLFiddle</a:t>
            </a:r>
            <a:r>
              <a:rPr lang="en-US" dirty="0"/>
              <a:t> – </a:t>
            </a:r>
            <a:r>
              <a:rPr lang="en-US" dirty="0">
                <a:hlinkClick r:id="rId3"/>
              </a:rPr>
              <a:t>Interactive SQL Playground</a:t>
            </a:r>
            <a:endParaRPr lang="en-US" dirty="0"/>
          </a:p>
          <a:p>
            <a:endParaRPr lang="hr-HR" dirty="0"/>
          </a:p>
        </p:txBody>
      </p:sp>
      <p:sp>
        <p:nvSpPr>
          <p:cNvPr id="4" name="Slide Number Placeholder 3">
            <a:extLst>
              <a:ext uri="{FF2B5EF4-FFF2-40B4-BE49-F238E27FC236}">
                <a16:creationId xmlns:a16="http://schemas.microsoft.com/office/drawing/2014/main" id="{CB2A6214-FB5F-F910-BCF0-E2913BED1FFC}"/>
              </a:ext>
            </a:extLst>
          </p:cNvPr>
          <p:cNvSpPr>
            <a:spLocks noGrp="1"/>
          </p:cNvSpPr>
          <p:nvPr>
            <p:ph type="sldNum" sz="quarter" idx="5"/>
          </p:nvPr>
        </p:nvSpPr>
        <p:spPr/>
        <p:txBody>
          <a:bodyPr/>
          <a:lstStyle/>
          <a:p>
            <a:fld id="{90A064B2-EFF6-4760-BE09-0DEDA56827BE}" type="slidenum">
              <a:rPr lang="hr-HR" smtClean="0"/>
              <a:t>34</a:t>
            </a:fld>
            <a:endParaRPr lang="hr-HR"/>
          </a:p>
        </p:txBody>
      </p:sp>
    </p:spTree>
    <p:extLst>
      <p:ext uri="{BB962C8B-B14F-4D97-AF65-F5344CB8AC3E}">
        <p14:creationId xmlns:p14="http://schemas.microsoft.com/office/powerpoint/2010/main" val="1863006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35</a:t>
            </a:fld>
            <a:endParaRPr lang="hr-HR"/>
          </a:p>
        </p:txBody>
      </p:sp>
    </p:spTree>
    <p:extLst>
      <p:ext uri="{BB962C8B-B14F-4D97-AF65-F5344CB8AC3E}">
        <p14:creationId xmlns:p14="http://schemas.microsoft.com/office/powerpoint/2010/main" val="3909153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97341-6782-B19C-CFEE-1F3303E4C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5684A-CA3A-813D-E109-FA7595F4F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63C3A-F2B6-448C-8B01-00AF8FBC6DE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document</a:t>
            </a:r>
            <a:r>
              <a:rPr lang="hr-HR" dirty="0"/>
              <a:t>, </a:t>
            </a:r>
            <a:r>
              <a:rPr lang="hr-HR" dirty="0" err="1"/>
              <a:t>key‑value</a:t>
            </a:r>
            <a:r>
              <a:rPr lang="hr-HR" dirty="0"/>
              <a:t>, </a:t>
            </a:r>
            <a:r>
              <a:rPr lang="hr-HR" dirty="0" err="1"/>
              <a:t>column</a:t>
            </a:r>
            <a:r>
              <a:rPr lang="hr-HR" dirty="0"/>
              <a:t>, </a:t>
            </a:r>
            <a:r>
              <a:rPr lang="hr-HR" dirty="0" err="1"/>
              <a:t>and</a:t>
            </a:r>
            <a:r>
              <a:rPr lang="hr-HR" dirty="0"/>
              <a:t> </a:t>
            </a:r>
            <a:r>
              <a:rPr lang="hr-HR" dirty="0" err="1"/>
              <a:t>graph</a:t>
            </a:r>
            <a:r>
              <a:rPr lang="hr-HR" dirty="0"/>
              <a:t> </a:t>
            </a:r>
            <a:r>
              <a:rPr lang="hr-HR" dirty="0" err="1"/>
              <a:t>store</a:t>
            </a:r>
            <a:r>
              <a:rPr lang="hr-HR" dirty="0"/>
              <a:t> </a:t>
            </a:r>
            <a:r>
              <a:rPr lang="hr-HR" dirty="0" err="1"/>
              <a:t>distinctions</a:t>
            </a:r>
            <a:r>
              <a:rPr lang="hr-HR" dirty="0"/>
              <a:t>.</a:t>
            </a:r>
          </a:p>
          <a:p>
            <a:pPr>
              <a:buFont typeface="Arial" panose="020B0604020202020204" pitchFamily="34" charset="0"/>
              <a:buChar char="•"/>
            </a:pPr>
            <a:r>
              <a:rPr lang="hr-HR" dirty="0"/>
              <a:t>Demo </a:t>
            </a:r>
            <a:r>
              <a:rPr lang="hr-HR" dirty="0" err="1"/>
              <a:t>inserting</a:t>
            </a:r>
            <a:r>
              <a:rPr lang="hr-HR" dirty="0"/>
              <a:t> a JSON </a:t>
            </a:r>
            <a:r>
              <a:rPr lang="hr-HR" dirty="0" err="1"/>
              <a:t>document</a:t>
            </a:r>
            <a:r>
              <a:rPr lang="hr-HR" dirty="0"/>
              <a:t> </a:t>
            </a:r>
            <a:r>
              <a:rPr lang="hr-HR" dirty="0" err="1"/>
              <a:t>in</a:t>
            </a:r>
            <a:r>
              <a:rPr lang="hr-HR" dirty="0"/>
              <a:t> </a:t>
            </a:r>
            <a:r>
              <a:rPr lang="hr-HR" dirty="0" err="1"/>
              <a:t>MongoDB</a:t>
            </a:r>
            <a:r>
              <a:rPr lang="hr-HR" dirty="0"/>
              <a:t> </a:t>
            </a:r>
            <a:r>
              <a:rPr lang="hr-HR" dirty="0" err="1"/>
              <a:t>Compass</a:t>
            </a:r>
            <a:r>
              <a:rPr lang="hr-HR" dirty="0"/>
              <a:t> </a:t>
            </a:r>
            <a:r>
              <a:rPr lang="hr-HR" dirty="0" err="1"/>
              <a:t>or</a:t>
            </a:r>
            <a:r>
              <a:rPr lang="hr-HR" dirty="0"/>
              <a:t> via mongo </a:t>
            </a:r>
            <a:r>
              <a:rPr lang="hr-HR" dirty="0" err="1"/>
              <a:t>shell</a:t>
            </a:r>
            <a:r>
              <a:rPr lang="hr-HR" dirty="0"/>
              <a:t>.</a:t>
            </a:r>
          </a:p>
          <a:p>
            <a:pPr>
              <a:buFont typeface="Arial" panose="020B0604020202020204" pitchFamily="34" charset="0"/>
              <a:buChar char="•"/>
            </a:pPr>
            <a:r>
              <a:rPr lang="hr-HR" dirty="0" err="1"/>
              <a:t>Discuss</a:t>
            </a:r>
            <a:r>
              <a:rPr lang="hr-HR" dirty="0"/>
              <a:t> </a:t>
            </a:r>
            <a:r>
              <a:rPr lang="hr-HR" dirty="0" err="1"/>
              <a:t>trade‑offs</a:t>
            </a:r>
            <a:r>
              <a:rPr lang="hr-HR" dirty="0"/>
              <a:t>: </a:t>
            </a:r>
            <a:r>
              <a:rPr lang="hr-HR" dirty="0" err="1"/>
              <a:t>schema</a:t>
            </a:r>
            <a:r>
              <a:rPr lang="hr-HR" dirty="0"/>
              <a:t> </a:t>
            </a:r>
            <a:r>
              <a:rPr lang="hr-HR" dirty="0" err="1"/>
              <a:t>flexibility</a:t>
            </a:r>
            <a:r>
              <a:rPr lang="hr-HR" dirty="0"/>
              <a:t> </a:t>
            </a:r>
            <a:r>
              <a:rPr lang="hr-HR" dirty="0" err="1"/>
              <a:t>versus</a:t>
            </a:r>
            <a:r>
              <a:rPr lang="hr-HR" dirty="0"/>
              <a:t> </a:t>
            </a:r>
            <a:r>
              <a:rPr lang="hr-HR" dirty="0" err="1"/>
              <a:t>consistency</a:t>
            </a:r>
            <a:r>
              <a:rPr lang="hr-HR" dirty="0"/>
              <a:t> </a:t>
            </a:r>
            <a:r>
              <a:rPr lang="hr-HR" dirty="0" err="1"/>
              <a:t>guarantees</a:t>
            </a:r>
            <a:r>
              <a:rPr lang="hr-HR" dirty="0"/>
              <a:t>.</a:t>
            </a:r>
          </a:p>
          <a:p>
            <a:pPr>
              <a:buNone/>
            </a:pPr>
            <a:r>
              <a:rPr lang="hr-HR" b="1" dirty="0"/>
              <a:t>Resources:</a:t>
            </a:r>
            <a:endParaRPr lang="hr-HR" dirty="0"/>
          </a:p>
          <a:p>
            <a:pPr>
              <a:buFont typeface="Arial" panose="020B0604020202020204" pitchFamily="34" charset="0"/>
              <a:buChar char="•"/>
            </a:pPr>
            <a:r>
              <a:rPr lang="hr-HR" dirty="0" err="1"/>
              <a:t>MongoDB</a:t>
            </a:r>
            <a:r>
              <a:rPr lang="hr-HR" dirty="0"/>
              <a:t> </a:t>
            </a:r>
            <a:r>
              <a:rPr lang="hr-HR" dirty="0" err="1"/>
              <a:t>Docs</a:t>
            </a:r>
            <a:r>
              <a:rPr lang="hr-HR" dirty="0"/>
              <a:t> – </a:t>
            </a:r>
            <a:r>
              <a:rPr lang="hr-HR" dirty="0" err="1">
                <a:hlinkClick r:id="rId3"/>
              </a:rPr>
              <a:t>Introduction</a:t>
            </a:r>
            <a:r>
              <a:rPr lang="hr-HR" dirty="0">
                <a:hlinkClick r:id="rId3"/>
              </a:rPr>
              <a:t> to </a:t>
            </a:r>
            <a:r>
              <a:rPr lang="hr-HR" dirty="0" err="1">
                <a:hlinkClick r:id="rId3"/>
              </a:rPr>
              <a:t>NoSQL</a:t>
            </a:r>
            <a:endParaRPr lang="hr-HR" dirty="0"/>
          </a:p>
          <a:p>
            <a:pPr>
              <a:buFont typeface="Arial" panose="020B0604020202020204" pitchFamily="34" charset="0"/>
              <a:buChar char="•"/>
            </a:pPr>
            <a:r>
              <a:rPr lang="hr-HR" dirty="0" err="1"/>
              <a:t>Redis</a:t>
            </a:r>
            <a:r>
              <a:rPr lang="hr-HR" dirty="0"/>
              <a:t> </a:t>
            </a:r>
            <a:r>
              <a:rPr lang="hr-HR" dirty="0" err="1"/>
              <a:t>Docs</a:t>
            </a:r>
            <a:r>
              <a:rPr lang="hr-HR" dirty="0"/>
              <a:t> – </a:t>
            </a:r>
            <a:r>
              <a:rPr lang="hr-HR" dirty="0" err="1"/>
              <a:t>Getting</a:t>
            </a:r>
            <a:r>
              <a:rPr lang="hr-HR" dirty="0"/>
              <a:t> </a:t>
            </a:r>
            <a:r>
              <a:rPr lang="hr-HR" dirty="0" err="1"/>
              <a:t>Started</a:t>
            </a:r>
            <a:endParaRPr lang="hr-HR" dirty="0"/>
          </a:p>
        </p:txBody>
      </p:sp>
      <p:sp>
        <p:nvSpPr>
          <p:cNvPr id="4" name="Slide Number Placeholder 3">
            <a:extLst>
              <a:ext uri="{FF2B5EF4-FFF2-40B4-BE49-F238E27FC236}">
                <a16:creationId xmlns:a16="http://schemas.microsoft.com/office/drawing/2014/main" id="{831A9F76-E4F9-C150-A8F0-EC42988C965C}"/>
              </a:ext>
            </a:extLst>
          </p:cNvPr>
          <p:cNvSpPr>
            <a:spLocks noGrp="1"/>
          </p:cNvSpPr>
          <p:nvPr>
            <p:ph type="sldNum" sz="quarter" idx="5"/>
          </p:nvPr>
        </p:nvSpPr>
        <p:spPr/>
        <p:txBody>
          <a:bodyPr/>
          <a:lstStyle/>
          <a:p>
            <a:fld id="{90A064B2-EFF6-4760-BE09-0DEDA56827BE}" type="slidenum">
              <a:rPr lang="hr-HR" smtClean="0"/>
              <a:t>6</a:t>
            </a:fld>
            <a:endParaRPr lang="hr-HR"/>
          </a:p>
        </p:txBody>
      </p:sp>
    </p:spTree>
    <p:extLst>
      <p:ext uri="{BB962C8B-B14F-4D97-AF65-F5344CB8AC3E}">
        <p14:creationId xmlns:p14="http://schemas.microsoft.com/office/powerpoint/2010/main" val="1817544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18ABE-298D-065B-4BD3-A3259CED15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188AB-BDCC-7D97-45B6-3228A020E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B6E17-F40F-0933-BF68-F21A8DF7A2BA}"/>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Show DB‑</a:t>
            </a:r>
            <a:r>
              <a:rPr lang="hr-HR" dirty="0" err="1"/>
              <a:t>Engines</a:t>
            </a:r>
            <a:r>
              <a:rPr lang="hr-HR" dirty="0"/>
              <a:t> </a:t>
            </a:r>
            <a:r>
              <a:rPr lang="hr-HR" dirty="0" err="1"/>
              <a:t>ranking</a:t>
            </a:r>
            <a:r>
              <a:rPr lang="hr-HR" dirty="0"/>
              <a:t> for SQL vs </a:t>
            </a:r>
            <a:r>
              <a:rPr lang="hr-HR" dirty="0" err="1"/>
              <a:t>NoSQL</a:t>
            </a:r>
            <a:r>
              <a:rPr lang="hr-HR" dirty="0"/>
              <a:t>.</a:t>
            </a:r>
          </a:p>
          <a:p>
            <a:pPr>
              <a:buFont typeface="Arial" panose="020B0604020202020204" pitchFamily="34" charset="0"/>
              <a:buChar char="•"/>
            </a:pPr>
            <a:r>
              <a:rPr lang="hr-HR" dirty="0" err="1"/>
              <a:t>Explain</a:t>
            </a:r>
            <a:r>
              <a:rPr lang="hr-HR" dirty="0"/>
              <a:t> </a:t>
            </a:r>
            <a:r>
              <a:rPr lang="hr-HR" dirty="0" err="1"/>
              <a:t>why</a:t>
            </a:r>
            <a:r>
              <a:rPr lang="hr-HR" dirty="0"/>
              <a:t> </a:t>
            </a:r>
            <a:r>
              <a:rPr lang="hr-HR" dirty="0" err="1"/>
              <a:t>PostgreSQL</a:t>
            </a:r>
            <a:r>
              <a:rPr lang="hr-HR" dirty="0"/>
              <a:t> </a:t>
            </a:r>
            <a:r>
              <a:rPr lang="hr-HR" dirty="0" err="1"/>
              <a:t>is</a:t>
            </a:r>
            <a:r>
              <a:rPr lang="hr-HR" dirty="0"/>
              <a:t> </a:t>
            </a:r>
            <a:r>
              <a:rPr lang="hr-HR" dirty="0" err="1"/>
              <a:t>widely</a:t>
            </a:r>
            <a:r>
              <a:rPr lang="hr-HR" dirty="0"/>
              <a:t> </a:t>
            </a:r>
            <a:r>
              <a:rPr lang="hr-HR" dirty="0" err="1"/>
              <a:t>adopted</a:t>
            </a:r>
            <a:r>
              <a:rPr lang="hr-HR" dirty="0"/>
              <a:t>: </a:t>
            </a:r>
            <a:r>
              <a:rPr lang="hr-HR" dirty="0" err="1"/>
              <a:t>extensibility</a:t>
            </a:r>
            <a:r>
              <a:rPr lang="hr-HR" dirty="0"/>
              <a:t>, </a:t>
            </a:r>
            <a:r>
              <a:rPr lang="hr-HR" dirty="0" err="1"/>
              <a:t>standards</a:t>
            </a:r>
            <a:r>
              <a:rPr lang="hr-HR" dirty="0"/>
              <a:t> </a:t>
            </a:r>
            <a:r>
              <a:rPr lang="hr-HR" dirty="0" err="1"/>
              <a:t>compliance</a:t>
            </a:r>
            <a:r>
              <a:rPr lang="hr-HR" dirty="0"/>
              <a:t>, </a:t>
            </a:r>
            <a:r>
              <a:rPr lang="hr-HR" dirty="0" err="1"/>
              <a:t>community</a:t>
            </a:r>
            <a:r>
              <a:rPr lang="hr-HR" dirty="0"/>
              <a:t>.</a:t>
            </a:r>
          </a:p>
          <a:p>
            <a:pPr>
              <a:buFont typeface="Arial" panose="020B0604020202020204" pitchFamily="34" charset="0"/>
              <a:buChar char="•"/>
            </a:pPr>
            <a:r>
              <a:rPr lang="hr-HR" dirty="0" err="1"/>
              <a:t>Highlight</a:t>
            </a:r>
            <a:r>
              <a:rPr lang="hr-HR" dirty="0"/>
              <a:t> </a:t>
            </a:r>
            <a:r>
              <a:rPr lang="hr-HR" dirty="0" err="1"/>
              <a:t>open‑source</a:t>
            </a:r>
            <a:r>
              <a:rPr lang="hr-HR" dirty="0"/>
              <a:t> </a:t>
            </a:r>
            <a:r>
              <a:rPr lang="hr-HR" dirty="0" err="1"/>
              <a:t>advantage</a:t>
            </a:r>
            <a:r>
              <a:rPr lang="hr-HR" dirty="0"/>
              <a:t> </a:t>
            </a:r>
            <a:r>
              <a:rPr lang="hr-HR" dirty="0" err="1"/>
              <a:t>and</a:t>
            </a:r>
            <a:r>
              <a:rPr lang="hr-HR" dirty="0"/>
              <a:t> </a:t>
            </a:r>
            <a:r>
              <a:rPr lang="hr-HR" dirty="0" err="1"/>
              <a:t>ecosystem</a:t>
            </a:r>
            <a:r>
              <a:rPr lang="hr-HR" dirty="0"/>
              <a:t> (</a:t>
            </a:r>
            <a:r>
              <a:rPr lang="hr-HR" dirty="0" err="1"/>
              <a:t>PostGIS</a:t>
            </a:r>
            <a:r>
              <a:rPr lang="hr-HR" dirty="0"/>
              <a:t>, JSONB).</a:t>
            </a:r>
          </a:p>
          <a:p>
            <a:pPr>
              <a:buNone/>
            </a:pPr>
            <a:r>
              <a:rPr lang="hr-HR" b="1" dirty="0"/>
              <a:t>Resources:</a:t>
            </a:r>
            <a:endParaRPr lang="hr-HR" dirty="0"/>
          </a:p>
          <a:p>
            <a:pPr>
              <a:buFont typeface="Arial" panose="020B0604020202020204" pitchFamily="34" charset="0"/>
              <a:buChar char="•"/>
            </a:pPr>
            <a:r>
              <a:rPr lang="hr-HR" dirty="0"/>
              <a:t>DB‑</a:t>
            </a:r>
            <a:r>
              <a:rPr lang="hr-HR" dirty="0" err="1"/>
              <a:t>Engines</a:t>
            </a:r>
            <a:r>
              <a:rPr lang="hr-HR" dirty="0"/>
              <a:t> – </a:t>
            </a:r>
            <a:r>
              <a:rPr lang="hr-HR" dirty="0" err="1"/>
              <a:t>Ranking</a:t>
            </a:r>
            <a:r>
              <a:rPr lang="hr-HR" dirty="0"/>
              <a:t> </a:t>
            </a:r>
            <a:r>
              <a:rPr lang="hr-HR" dirty="0" err="1"/>
              <a:t>of</a:t>
            </a:r>
            <a:r>
              <a:rPr lang="hr-HR" dirty="0"/>
              <a:t> </a:t>
            </a:r>
            <a:r>
              <a:rPr lang="hr-HR" dirty="0" err="1"/>
              <a:t>Relational</a:t>
            </a:r>
            <a:r>
              <a:rPr lang="hr-HR" dirty="0"/>
              <a:t> DBMS</a:t>
            </a:r>
          </a:p>
          <a:p>
            <a:pPr>
              <a:buFont typeface="Arial" panose="020B0604020202020204" pitchFamily="34" charset="0"/>
              <a:buChar char="•"/>
            </a:pPr>
            <a:r>
              <a:rPr lang="hr-HR" dirty="0" err="1"/>
              <a:t>PostgreSQL</a:t>
            </a:r>
            <a:r>
              <a:rPr lang="hr-HR" dirty="0"/>
              <a:t> </a:t>
            </a:r>
            <a:r>
              <a:rPr lang="hr-HR" dirty="0" err="1"/>
              <a:t>Official</a:t>
            </a:r>
            <a:r>
              <a:rPr lang="hr-HR" dirty="0"/>
              <a:t> Site – </a:t>
            </a:r>
            <a:r>
              <a:rPr lang="hr-HR" dirty="0" err="1">
                <a:hlinkClick r:id="rId3"/>
              </a:rPr>
              <a:t>About</a:t>
            </a:r>
            <a:endParaRPr lang="hr-HR" dirty="0"/>
          </a:p>
        </p:txBody>
      </p:sp>
      <p:sp>
        <p:nvSpPr>
          <p:cNvPr id="4" name="Slide Number Placeholder 3">
            <a:extLst>
              <a:ext uri="{FF2B5EF4-FFF2-40B4-BE49-F238E27FC236}">
                <a16:creationId xmlns:a16="http://schemas.microsoft.com/office/drawing/2014/main" id="{8B9C58DF-B480-B393-212E-0BB556A14F71}"/>
              </a:ext>
            </a:extLst>
          </p:cNvPr>
          <p:cNvSpPr>
            <a:spLocks noGrp="1"/>
          </p:cNvSpPr>
          <p:nvPr>
            <p:ph type="sldNum" sz="quarter" idx="5"/>
          </p:nvPr>
        </p:nvSpPr>
        <p:spPr/>
        <p:txBody>
          <a:bodyPr/>
          <a:lstStyle/>
          <a:p>
            <a:fld id="{90A064B2-EFF6-4760-BE09-0DEDA56827BE}" type="slidenum">
              <a:rPr lang="hr-HR" smtClean="0"/>
              <a:t>7</a:t>
            </a:fld>
            <a:endParaRPr lang="hr-HR"/>
          </a:p>
        </p:txBody>
      </p:sp>
    </p:spTree>
    <p:extLst>
      <p:ext uri="{BB962C8B-B14F-4D97-AF65-F5344CB8AC3E}">
        <p14:creationId xmlns:p14="http://schemas.microsoft.com/office/powerpoint/2010/main" val="98558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Discuss</a:t>
            </a:r>
            <a:r>
              <a:rPr lang="hr-HR" dirty="0"/>
              <a:t> </a:t>
            </a:r>
            <a:r>
              <a:rPr lang="hr-HR" dirty="0" err="1"/>
              <a:t>when</a:t>
            </a:r>
            <a:r>
              <a:rPr lang="hr-HR" dirty="0"/>
              <a:t> to </a:t>
            </a:r>
            <a:r>
              <a:rPr lang="hr-HR" dirty="0" err="1"/>
              <a:t>choose</a:t>
            </a:r>
            <a:r>
              <a:rPr lang="hr-HR" dirty="0"/>
              <a:t> VARCHAR(n) vs TEXT, </a:t>
            </a:r>
            <a:r>
              <a:rPr lang="hr-HR" dirty="0" err="1"/>
              <a:t>and</a:t>
            </a:r>
            <a:r>
              <a:rPr lang="hr-HR" dirty="0"/>
              <a:t> </a:t>
            </a:r>
            <a:r>
              <a:rPr lang="hr-HR" dirty="0" err="1"/>
              <a:t>performance</a:t>
            </a:r>
            <a:r>
              <a:rPr lang="hr-HR" dirty="0"/>
              <a:t> </a:t>
            </a:r>
            <a:r>
              <a:rPr lang="hr-HR" dirty="0" err="1"/>
              <a:t>implications</a:t>
            </a:r>
            <a:r>
              <a:rPr lang="hr-HR" dirty="0"/>
              <a:t>.</a:t>
            </a:r>
          </a:p>
          <a:p>
            <a:pPr>
              <a:buFont typeface="Arial" panose="020B0604020202020204" pitchFamily="34" charset="0"/>
              <a:buChar char="•"/>
            </a:pPr>
            <a:r>
              <a:rPr lang="hr-HR" dirty="0" err="1"/>
              <a:t>Demonstrate</a:t>
            </a:r>
            <a:r>
              <a:rPr lang="hr-HR" dirty="0"/>
              <a:t> JSON/JSONB as </a:t>
            </a:r>
            <a:r>
              <a:rPr lang="hr-HR" dirty="0" err="1"/>
              <a:t>an</a:t>
            </a:r>
            <a:r>
              <a:rPr lang="hr-HR" dirty="0"/>
              <a:t> “</a:t>
            </a:r>
            <a:r>
              <a:rPr lang="hr-HR" dirty="0" err="1"/>
              <a:t>other</a:t>
            </a:r>
            <a:r>
              <a:rPr lang="hr-HR" dirty="0"/>
              <a:t>” </a:t>
            </a:r>
            <a:r>
              <a:rPr lang="hr-HR" dirty="0" err="1"/>
              <a:t>type</a:t>
            </a:r>
            <a:r>
              <a:rPr lang="hr-HR" dirty="0"/>
              <a:t> for </a:t>
            </a:r>
            <a:r>
              <a:rPr lang="hr-HR" dirty="0" err="1"/>
              <a:t>semi‑structured</a:t>
            </a:r>
            <a:r>
              <a:rPr lang="hr-HR" dirty="0"/>
              <a:t> data.</a:t>
            </a:r>
          </a:p>
          <a:p>
            <a:pPr>
              <a:buFont typeface="Arial" panose="020B0604020202020204" pitchFamily="34" charset="0"/>
              <a:buChar char="•"/>
            </a:pPr>
            <a:r>
              <a:rPr lang="hr-HR" dirty="0"/>
              <a:t>Show TIMESTAMP vs TIMESTAMPTZ for time‑zone </a:t>
            </a:r>
            <a:r>
              <a:rPr lang="hr-HR" dirty="0" err="1"/>
              <a:t>handling</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Data </a:t>
            </a:r>
            <a:r>
              <a:rPr lang="hr-HR" dirty="0" err="1">
                <a:hlinkClick r:id="rId3"/>
              </a:rPr>
              <a:t>Types</a:t>
            </a:r>
            <a:endParaRPr lang="en-US" dirty="0"/>
          </a:p>
          <a:p>
            <a:pPr>
              <a:buNone/>
            </a:pPr>
            <a:r>
              <a:rPr lang="en-US" b="1" dirty="0"/>
              <a:t>Additional Reading:</a:t>
            </a:r>
            <a:endParaRPr lang="en-US" dirty="0"/>
          </a:p>
          <a:p>
            <a:pPr>
              <a:buFont typeface="Arial" panose="020B0604020202020204" pitchFamily="34" charset="0"/>
              <a:buChar char="•"/>
            </a:pPr>
            <a:r>
              <a:rPr lang="en-US" i="1" dirty="0"/>
              <a:t>PostgreSQL: Introduction and Concepts</a:t>
            </a:r>
            <a:r>
              <a:rPr lang="en-US" dirty="0"/>
              <a:t> by Bruce Momjian</a:t>
            </a:r>
          </a:p>
          <a:p>
            <a:pPr>
              <a:buFont typeface="Arial" panose="020B0604020202020204" pitchFamily="34" charset="0"/>
              <a:buChar char="•"/>
            </a:pPr>
            <a:r>
              <a:rPr lang="en-US" i="1" dirty="0"/>
              <a:t>SQL Performance Explained</a:t>
            </a:r>
            <a:r>
              <a:rPr lang="en-US" dirty="0"/>
              <a:t> by Markus Winand</a:t>
            </a:r>
          </a:p>
          <a:p>
            <a:pPr>
              <a:buFont typeface="Arial" panose="020B0604020202020204" pitchFamily="34" charset="0"/>
              <a:buChar char="•"/>
            </a:pPr>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8</a:t>
            </a:fld>
            <a:endParaRPr lang="hr-HR"/>
          </a:p>
        </p:txBody>
      </p:sp>
    </p:spTree>
    <p:extLst>
      <p:ext uri="{BB962C8B-B14F-4D97-AF65-F5344CB8AC3E}">
        <p14:creationId xmlns:p14="http://schemas.microsoft.com/office/powerpoint/2010/main" val="1630337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86AD-0CF9-ED9C-17B8-E9D44F9E7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911F71-FCF8-2E53-B206-4873CF7588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8AE64-9178-D9EC-5DCB-2391589193F4}"/>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Discuss</a:t>
            </a:r>
            <a:r>
              <a:rPr lang="hr-HR" dirty="0"/>
              <a:t> </a:t>
            </a:r>
            <a:r>
              <a:rPr lang="hr-HR" dirty="0" err="1"/>
              <a:t>when</a:t>
            </a:r>
            <a:r>
              <a:rPr lang="hr-HR" dirty="0"/>
              <a:t> to </a:t>
            </a:r>
            <a:r>
              <a:rPr lang="hr-HR" dirty="0" err="1"/>
              <a:t>choose</a:t>
            </a:r>
            <a:r>
              <a:rPr lang="hr-HR" dirty="0"/>
              <a:t> VARCHAR(n) vs TEXT, </a:t>
            </a:r>
            <a:r>
              <a:rPr lang="hr-HR" dirty="0" err="1"/>
              <a:t>and</a:t>
            </a:r>
            <a:r>
              <a:rPr lang="hr-HR" dirty="0"/>
              <a:t> </a:t>
            </a:r>
            <a:r>
              <a:rPr lang="hr-HR" dirty="0" err="1"/>
              <a:t>performance</a:t>
            </a:r>
            <a:r>
              <a:rPr lang="hr-HR" dirty="0"/>
              <a:t> </a:t>
            </a:r>
            <a:r>
              <a:rPr lang="hr-HR" dirty="0" err="1"/>
              <a:t>implications</a:t>
            </a:r>
            <a:r>
              <a:rPr lang="hr-HR" dirty="0"/>
              <a:t>.</a:t>
            </a:r>
          </a:p>
          <a:p>
            <a:pPr>
              <a:buFont typeface="Arial" panose="020B0604020202020204" pitchFamily="34" charset="0"/>
              <a:buChar char="•"/>
            </a:pPr>
            <a:r>
              <a:rPr lang="hr-HR" dirty="0" err="1"/>
              <a:t>Demonstrate</a:t>
            </a:r>
            <a:r>
              <a:rPr lang="hr-HR" dirty="0"/>
              <a:t> JSON/JSONB as </a:t>
            </a:r>
            <a:r>
              <a:rPr lang="hr-HR" dirty="0" err="1"/>
              <a:t>an</a:t>
            </a:r>
            <a:r>
              <a:rPr lang="hr-HR" dirty="0"/>
              <a:t> “</a:t>
            </a:r>
            <a:r>
              <a:rPr lang="hr-HR" dirty="0" err="1"/>
              <a:t>other</a:t>
            </a:r>
            <a:r>
              <a:rPr lang="hr-HR" dirty="0"/>
              <a:t>” </a:t>
            </a:r>
            <a:r>
              <a:rPr lang="hr-HR" dirty="0" err="1"/>
              <a:t>type</a:t>
            </a:r>
            <a:r>
              <a:rPr lang="hr-HR" dirty="0"/>
              <a:t> for </a:t>
            </a:r>
            <a:r>
              <a:rPr lang="hr-HR" dirty="0" err="1"/>
              <a:t>semi‑structured</a:t>
            </a:r>
            <a:r>
              <a:rPr lang="hr-HR" dirty="0"/>
              <a:t> data.</a:t>
            </a:r>
          </a:p>
          <a:p>
            <a:pPr>
              <a:buFont typeface="Arial" panose="020B0604020202020204" pitchFamily="34" charset="0"/>
              <a:buChar char="•"/>
            </a:pPr>
            <a:r>
              <a:rPr lang="hr-HR" dirty="0"/>
              <a:t>Show TIMESTAMP vs TIMESTAMPTZ for time‑zone </a:t>
            </a:r>
            <a:r>
              <a:rPr lang="hr-HR" dirty="0" err="1"/>
              <a:t>handling</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Data </a:t>
            </a:r>
            <a:r>
              <a:rPr lang="hr-HR" dirty="0" err="1">
                <a:hlinkClick r:id="rId3"/>
              </a:rPr>
              <a:t>Types</a:t>
            </a:r>
            <a:endParaRPr lang="en-US" dirty="0"/>
          </a:p>
          <a:p>
            <a:pPr>
              <a:buNone/>
            </a:pPr>
            <a:r>
              <a:rPr lang="en-US" b="1" dirty="0"/>
              <a:t>Additional Reading:</a:t>
            </a:r>
            <a:endParaRPr lang="en-US" dirty="0"/>
          </a:p>
          <a:p>
            <a:pPr>
              <a:buFont typeface="Arial" panose="020B0604020202020204" pitchFamily="34" charset="0"/>
              <a:buChar char="•"/>
            </a:pPr>
            <a:r>
              <a:rPr lang="en-US" i="1" dirty="0"/>
              <a:t>PostgreSQL: Introduction and Concepts</a:t>
            </a:r>
            <a:r>
              <a:rPr lang="en-US" dirty="0"/>
              <a:t> by Bruce Momjian</a:t>
            </a:r>
          </a:p>
          <a:p>
            <a:pPr>
              <a:buFont typeface="Arial" panose="020B0604020202020204" pitchFamily="34" charset="0"/>
              <a:buChar char="•"/>
            </a:pPr>
            <a:r>
              <a:rPr lang="en-US" i="1" dirty="0"/>
              <a:t>SQL Performance Explained</a:t>
            </a:r>
            <a:r>
              <a:rPr lang="en-US" dirty="0"/>
              <a:t> by Markus Winand</a:t>
            </a:r>
          </a:p>
          <a:p>
            <a:pPr>
              <a:buFont typeface="Arial" panose="020B0604020202020204" pitchFamily="34" charset="0"/>
              <a:buChar char="•"/>
            </a:pPr>
            <a:endParaRPr lang="hr-HR" dirty="0"/>
          </a:p>
        </p:txBody>
      </p:sp>
      <p:sp>
        <p:nvSpPr>
          <p:cNvPr id="4" name="Slide Number Placeholder 3">
            <a:extLst>
              <a:ext uri="{FF2B5EF4-FFF2-40B4-BE49-F238E27FC236}">
                <a16:creationId xmlns:a16="http://schemas.microsoft.com/office/drawing/2014/main" id="{1298AE9A-46A5-824E-D51B-453E5F8A58BE}"/>
              </a:ext>
            </a:extLst>
          </p:cNvPr>
          <p:cNvSpPr>
            <a:spLocks noGrp="1"/>
          </p:cNvSpPr>
          <p:nvPr>
            <p:ph type="sldNum" sz="quarter" idx="5"/>
          </p:nvPr>
        </p:nvSpPr>
        <p:spPr/>
        <p:txBody>
          <a:bodyPr/>
          <a:lstStyle/>
          <a:p>
            <a:fld id="{90A064B2-EFF6-4760-BE09-0DEDA56827BE}" type="slidenum">
              <a:rPr lang="hr-HR" smtClean="0"/>
              <a:t>9</a:t>
            </a:fld>
            <a:endParaRPr lang="hr-HR"/>
          </a:p>
        </p:txBody>
      </p:sp>
    </p:spTree>
    <p:extLst>
      <p:ext uri="{BB962C8B-B14F-4D97-AF65-F5344CB8AC3E}">
        <p14:creationId xmlns:p14="http://schemas.microsoft.com/office/powerpoint/2010/main" val="363555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7BB2-BF81-33AE-38F6-DA3C3F125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4377B-7448-BFDE-3447-D85715045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D94C4-6AE7-6C01-2CF8-4E553F607BF1}"/>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through CREATE TABLE syntax, including PRIMARY KEY and NOT NULL constraints.</a:t>
            </a:r>
          </a:p>
          <a:p>
            <a:pPr>
              <a:buFont typeface="Arial" panose="020B0604020202020204" pitchFamily="34" charset="0"/>
              <a:buChar char="•"/>
            </a:pPr>
            <a:r>
              <a:rPr lang="en-US" dirty="0"/>
              <a:t>Emphasize naming conventions (</a:t>
            </a:r>
            <a:r>
              <a:rPr lang="en-US" dirty="0" err="1"/>
              <a:t>snake_case</a:t>
            </a:r>
            <a:r>
              <a:rPr lang="en-US" dirty="0"/>
              <a:t>, singular vs plural).</a:t>
            </a:r>
          </a:p>
          <a:p>
            <a:pPr>
              <a:buNone/>
            </a:pPr>
            <a:r>
              <a:rPr lang="en-US" b="1" dirty="0"/>
              <a:t>Resources:</a:t>
            </a:r>
            <a:endParaRPr lang="en-US" dirty="0"/>
          </a:p>
          <a:p>
            <a:pPr>
              <a:buFont typeface="Arial" panose="020B0604020202020204" pitchFamily="34" charset="0"/>
              <a:buChar char="•"/>
            </a:pPr>
            <a:r>
              <a:rPr lang="en-US" dirty="0"/>
              <a:t>W3Schools – SQL CREATE TABLE</a:t>
            </a:r>
          </a:p>
          <a:p>
            <a:pPr>
              <a:buFont typeface="Arial" panose="020B0604020202020204" pitchFamily="34" charset="0"/>
              <a:buChar char="•"/>
            </a:pPr>
            <a:r>
              <a:rPr lang="en-US" dirty="0"/>
              <a:t>PostgreSQL Docs – </a:t>
            </a:r>
            <a:r>
              <a:rPr lang="en-US" dirty="0">
                <a:hlinkClick r:id="rId3"/>
              </a:rPr>
              <a:t>CREATE TABLE</a:t>
            </a:r>
            <a:br>
              <a:rPr lang="en-US" dirty="0"/>
            </a:br>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18C10141-5031-003D-27D7-496C713F5172}"/>
              </a:ext>
            </a:extLst>
          </p:cNvPr>
          <p:cNvSpPr>
            <a:spLocks noGrp="1"/>
          </p:cNvSpPr>
          <p:nvPr>
            <p:ph type="sldNum" sz="quarter" idx="5"/>
          </p:nvPr>
        </p:nvSpPr>
        <p:spPr/>
        <p:txBody>
          <a:bodyPr/>
          <a:lstStyle/>
          <a:p>
            <a:fld id="{90A064B2-EFF6-4760-BE09-0DEDA56827BE}" type="slidenum">
              <a:rPr lang="hr-HR" smtClean="0"/>
              <a:t>10</a:t>
            </a:fld>
            <a:endParaRPr lang="hr-HR"/>
          </a:p>
        </p:txBody>
      </p:sp>
    </p:spTree>
    <p:extLst>
      <p:ext uri="{BB962C8B-B14F-4D97-AF65-F5344CB8AC3E}">
        <p14:creationId xmlns:p14="http://schemas.microsoft.com/office/powerpoint/2010/main" val="2535386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8C7DC-C0E3-9E71-57E3-0AA4530D7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587CD-C365-B83B-2371-2E400E2D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04D92-E6A8-A520-9FAF-64F9E6C293DF}"/>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Show INSERT INTO … VALUES (…), handling of default values, and RETURNING * in Postgres.</a:t>
            </a:r>
          </a:p>
          <a:p>
            <a:pPr>
              <a:buFont typeface="Arial" panose="020B0604020202020204" pitchFamily="34" charset="0"/>
              <a:buChar char="•"/>
            </a:pPr>
            <a:r>
              <a:rPr lang="en-US" dirty="0"/>
              <a:t>Demonstrate an error when inserting without a required column.</a:t>
            </a:r>
          </a:p>
          <a:p>
            <a:pPr>
              <a:buNone/>
            </a:pPr>
            <a:r>
              <a:rPr lang="en-US" b="1" dirty="0"/>
              <a:t>Resources:</a:t>
            </a:r>
            <a:endParaRPr lang="en-US" dirty="0"/>
          </a:p>
          <a:p>
            <a:pPr>
              <a:buFont typeface="Arial" panose="020B0604020202020204" pitchFamily="34" charset="0"/>
              <a:buChar char="•"/>
            </a:pPr>
            <a:r>
              <a:rPr lang="en-US" dirty="0"/>
              <a:t>W3Schools – SQL INSERT INTO</a:t>
            </a:r>
          </a:p>
          <a:p>
            <a:pPr>
              <a:buFont typeface="Arial" panose="020B0604020202020204" pitchFamily="34" charset="0"/>
              <a:buChar char="•"/>
            </a:pPr>
            <a:r>
              <a:rPr lang="en-US" dirty="0"/>
              <a:t>PostgreSQL Docs – </a:t>
            </a:r>
            <a:r>
              <a:rPr lang="en-US" dirty="0">
                <a:hlinkClick r:id="rId3"/>
              </a:rPr>
              <a:t>INSERT</a:t>
            </a:r>
            <a:endParaRPr lang="en-US" dirty="0"/>
          </a:p>
        </p:txBody>
      </p:sp>
      <p:sp>
        <p:nvSpPr>
          <p:cNvPr id="4" name="Slide Number Placeholder 3">
            <a:extLst>
              <a:ext uri="{FF2B5EF4-FFF2-40B4-BE49-F238E27FC236}">
                <a16:creationId xmlns:a16="http://schemas.microsoft.com/office/drawing/2014/main" id="{E8CDC73D-ACC5-7A26-C501-7F6DEBC71801}"/>
              </a:ext>
            </a:extLst>
          </p:cNvPr>
          <p:cNvSpPr>
            <a:spLocks noGrp="1"/>
          </p:cNvSpPr>
          <p:nvPr>
            <p:ph type="sldNum" sz="quarter" idx="5"/>
          </p:nvPr>
        </p:nvSpPr>
        <p:spPr/>
        <p:txBody>
          <a:bodyPr/>
          <a:lstStyle/>
          <a:p>
            <a:fld id="{90A064B2-EFF6-4760-BE09-0DEDA56827BE}" type="slidenum">
              <a:rPr lang="hr-HR" smtClean="0"/>
              <a:t>11</a:t>
            </a:fld>
            <a:endParaRPr lang="hr-HR"/>
          </a:p>
        </p:txBody>
      </p:sp>
    </p:spTree>
    <p:extLst>
      <p:ext uri="{BB962C8B-B14F-4D97-AF65-F5344CB8AC3E}">
        <p14:creationId xmlns:p14="http://schemas.microsoft.com/office/powerpoint/2010/main" val="1989410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9.7.2025.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hyperlink" Target="https://www.postgresql.org/about/" TargetMode="External"/><Relationship Id="rId3" Type="http://schemas.openxmlformats.org/officeDocument/2006/relationships/hyperlink" Target="https://www.postgresql.org/docs/current/sql-select.html" TargetMode="External"/><Relationship Id="rId7" Type="http://schemas.openxmlformats.org/officeDocument/2006/relationships/hyperlink" Target="https://docs.mongodb.com/manual/introduction/"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hyperlink" Target="https://www.postgresql.org/docs/current/tutorial.html" TargetMode="External"/><Relationship Id="rId5" Type="http://schemas.openxmlformats.org/officeDocument/2006/relationships/hyperlink" Target="https://www.postgresql.org/docs/current/sql-createtable.html" TargetMode="External"/><Relationship Id="rId4" Type="http://schemas.openxmlformats.org/officeDocument/2006/relationships/hyperlink" Target="https://www.postgresql.org/docs/current/sql-insert.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postgresql.org/docs/current/datatype.html" TargetMode="External"/><Relationship Id="rId2" Type="http://schemas.openxmlformats.org/officeDocument/2006/relationships/hyperlink" Target="https://www.postgresql.org/docs/current/queries-table-expressions.html#QUERIES-FROM"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hyperlink" Target="https://www.mongodb.com/nosql-explained" TargetMode="External"/><Relationship Id="rId3" Type="http://schemas.openxmlformats.org/officeDocument/2006/relationships/hyperlink" Target="https://www.w3schools.com/sql/sql_intro.asp" TargetMode="External"/><Relationship Id="rId7" Type="http://schemas.openxmlformats.org/officeDocument/2006/relationships/hyperlink" Target="https://www.w3schools.com/sql/" TargetMode="External"/><Relationship Id="rId2" Type="http://schemas.openxmlformats.org/officeDocument/2006/relationships/hyperlink" Target="https://www.oracle.com/database/what-is-database/" TargetMode="External"/><Relationship Id="rId1" Type="http://schemas.openxmlformats.org/officeDocument/2006/relationships/slideLayout" Target="../slideLayouts/slideLayout13.xml"/><Relationship Id="rId6" Type="http://schemas.openxmlformats.org/officeDocument/2006/relationships/hyperlink" Target="https://www.postgresql.org/docs/current/tutorial-sql.html" TargetMode="External"/><Relationship Id="rId5" Type="http://schemas.openxmlformats.org/officeDocument/2006/relationships/hyperlink" Target="https://www.mongodb.com/nosql-explained/nosql-vs-sql" TargetMode="External"/><Relationship Id="rId10" Type="http://schemas.openxmlformats.org/officeDocument/2006/relationships/hyperlink" Target="https://www.postgresql.org/docs/current/queries-table-expressions.html#QUERIES-JOIN" TargetMode="External"/><Relationship Id="rId4" Type="http://schemas.openxmlformats.org/officeDocument/2006/relationships/hyperlink" Target="https://www.digitalocean.com/community/tutorials/sql-vs-nosql-databases" TargetMode="External"/><Relationship Id="rId9" Type="http://schemas.openxmlformats.org/officeDocument/2006/relationships/hyperlink" Target="https://redis.io/docs/getting-starte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geeksforgeeks.org/sql-one-to-many-relationship/" TargetMode="External"/><Relationship Id="rId2" Type="http://schemas.openxmlformats.org/officeDocument/2006/relationships/hyperlink" Target="https://www.tutorialspoint.com/sql/sql-one-to-one-relationship.htm" TargetMode="External"/><Relationship Id="rId1" Type="http://schemas.openxmlformats.org/officeDocument/2006/relationships/slideLayout" Target="../slideLayouts/slideLayout13.xml"/><Relationship Id="rId4" Type="http://schemas.openxmlformats.org/officeDocument/2006/relationships/hyperlink" Target="https://www.postgresql.org/docs/current/queries-table-expressions.html#QUERIES-JOI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latin typeface="Bahnschrift SemiLight" panose="020B0502040204020203" pitchFamily="34" charset="0"/>
              </a:rPr>
              <a:t>DATABASES</a:t>
            </a:r>
            <a:endParaRPr lang="hr-HR" dirty="0">
              <a:latin typeface="Bahnschrift SemiLight" panose="020B0502040204020203" pitchFamily="34" charset="0"/>
            </a:endParaRPr>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latin typeface="Bahnschrift SemiLight" panose="020B0502040204020203" pitchFamily="34" charset="0"/>
              </a:rPr>
              <a:t>Data storage</a:t>
            </a:r>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38C6-F0B5-4307-9BDC-817D549FC8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E190A0-ED33-E383-3DC0-C1D286184297}"/>
              </a:ext>
            </a:extLst>
          </p:cNvPr>
          <p:cNvSpPr>
            <a:spLocks noGrp="1"/>
          </p:cNvSpPr>
          <p:nvPr>
            <p:ph type="title"/>
          </p:nvPr>
        </p:nvSpPr>
        <p:spPr/>
        <p:txBody>
          <a:bodyPr/>
          <a:lstStyle/>
          <a:p>
            <a:r>
              <a:rPr lang="en-US" dirty="0"/>
              <a:t>DATABASES – CREATE TABLE</a:t>
            </a:r>
            <a:endParaRPr lang="hr-HR" dirty="0"/>
          </a:p>
        </p:txBody>
      </p:sp>
      <p:sp>
        <p:nvSpPr>
          <p:cNvPr id="5" name="Content Placeholder 2">
            <a:extLst>
              <a:ext uri="{FF2B5EF4-FFF2-40B4-BE49-F238E27FC236}">
                <a16:creationId xmlns:a16="http://schemas.microsoft.com/office/drawing/2014/main" id="{43261E71-2E9A-E7E8-090F-A7B029EDD304}"/>
              </a:ext>
            </a:extLst>
          </p:cNvPr>
          <p:cNvSpPr txBox="1">
            <a:spLocks/>
          </p:cNvSpPr>
          <p:nvPr/>
        </p:nvSpPr>
        <p:spPr>
          <a:xfrm>
            <a:off x="838200" y="2168038"/>
            <a:ext cx="3932237" cy="3805292"/>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SQL is a query language that we can:
</a:t>
            </a:r>
            <a:br>
              <a:rPr lang="en-US" dirty="0">
                <a:latin typeface="Bahnschrift SemiLight" panose="020B0502040204020203" pitchFamily="34" charset="0"/>
              </a:rPr>
            </a:br>
            <a:r>
              <a:rPr lang="en-US" dirty="0">
                <a:latin typeface="Bahnschrift SemiLight" panose="020B0502040204020203" pitchFamily="34" charset="0"/>
              </a:rPr>
              <a:t>- Add data
</a:t>
            </a:r>
            <a:br>
              <a:rPr lang="en-US" dirty="0">
                <a:latin typeface="Bahnschrift SemiLight" panose="020B0502040204020203" pitchFamily="34" charset="0"/>
              </a:rPr>
            </a:br>
            <a:r>
              <a:rPr lang="en-US" dirty="0">
                <a:latin typeface="Bahnschrift SemiLight" panose="020B0502040204020203" pitchFamily="34" charset="0"/>
              </a:rPr>
              <a:t>- Retrieve data
</a:t>
            </a:r>
            <a:br>
              <a:rPr lang="en-US" dirty="0">
                <a:latin typeface="Bahnschrift SemiLight" panose="020B0502040204020203" pitchFamily="34" charset="0"/>
              </a:rPr>
            </a:br>
            <a:r>
              <a:rPr lang="en-US" dirty="0">
                <a:latin typeface="Bahnschrift SemiLight" panose="020B0502040204020203" pitchFamily="34" charset="0"/>
              </a:rPr>
              <a:t>- Update data
</a:t>
            </a:r>
            <a:br>
              <a:rPr lang="en-US" dirty="0">
                <a:latin typeface="Bahnschrift SemiLight" panose="020B0502040204020203" pitchFamily="34" charset="0"/>
              </a:rPr>
            </a:br>
            <a:r>
              <a:rPr lang="en-US" dirty="0">
                <a:latin typeface="Bahnschrift SemiLight" panose="020B0502040204020203" pitchFamily="34" charset="0"/>
              </a:rPr>
              <a:t>- Clear data</a:t>
            </a:r>
            <a:endParaRPr lang="hr-HR" dirty="0">
              <a:latin typeface="Bahnschrift SemiLight" panose="020B0502040204020203" pitchFamily="34" charset="0"/>
            </a:endParaRPr>
          </a:p>
        </p:txBody>
      </p:sp>
      <p:pic>
        <p:nvPicPr>
          <p:cNvPr id="7" name="Picture 6">
            <a:extLst>
              <a:ext uri="{FF2B5EF4-FFF2-40B4-BE49-F238E27FC236}">
                <a16:creationId xmlns:a16="http://schemas.microsoft.com/office/drawing/2014/main" id="{8E90DE61-7109-EA4D-622E-875F7C6138B8}"/>
              </a:ext>
            </a:extLst>
          </p:cNvPr>
          <p:cNvPicPr>
            <a:picLocks noChangeAspect="1"/>
          </p:cNvPicPr>
          <p:nvPr/>
        </p:nvPicPr>
        <p:blipFill>
          <a:blip r:embed="rId3"/>
          <a:stretch>
            <a:fillRect/>
          </a:stretch>
        </p:blipFill>
        <p:spPr>
          <a:xfrm>
            <a:off x="4967538" y="2318084"/>
            <a:ext cx="6877050" cy="3505200"/>
          </a:xfrm>
          <a:prstGeom prst="rect">
            <a:avLst/>
          </a:prstGeom>
        </p:spPr>
      </p:pic>
    </p:spTree>
    <p:extLst>
      <p:ext uri="{BB962C8B-B14F-4D97-AF65-F5344CB8AC3E}">
        <p14:creationId xmlns:p14="http://schemas.microsoft.com/office/powerpoint/2010/main" val="3088348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7E76-AB51-B458-FC0A-A3A3B0CBB2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3B257C-E003-212D-F1A1-C1C93FCF6657}"/>
              </a:ext>
            </a:extLst>
          </p:cNvPr>
          <p:cNvSpPr>
            <a:spLocks noGrp="1"/>
          </p:cNvSpPr>
          <p:nvPr>
            <p:ph type="title"/>
          </p:nvPr>
        </p:nvSpPr>
        <p:spPr/>
        <p:txBody>
          <a:bodyPr/>
          <a:lstStyle/>
          <a:p>
            <a:r>
              <a:rPr lang="en-US" dirty="0"/>
              <a:t>DATABASES – INSERT</a:t>
            </a:r>
            <a:endParaRPr lang="hr-HR" dirty="0"/>
          </a:p>
        </p:txBody>
      </p:sp>
      <p:sp>
        <p:nvSpPr>
          <p:cNvPr id="2" name="Content Placeholder 2">
            <a:extLst>
              <a:ext uri="{FF2B5EF4-FFF2-40B4-BE49-F238E27FC236}">
                <a16:creationId xmlns:a16="http://schemas.microsoft.com/office/drawing/2014/main" id="{68EBEF97-5085-81CB-AA8A-4A56C4C4105D}"/>
              </a:ext>
            </a:extLst>
          </p:cNvPr>
          <p:cNvSpPr txBox="1">
            <a:spLocks/>
          </p:cNvSpPr>
          <p:nvPr/>
        </p:nvSpPr>
        <p:spPr>
          <a:xfrm>
            <a:off x="1183105" y="2520965"/>
            <a:ext cx="5830186" cy="590550"/>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Example of adding the first product</a:t>
            </a:r>
          </a:p>
        </p:txBody>
      </p:sp>
      <p:pic>
        <p:nvPicPr>
          <p:cNvPr id="4" name="Picture 3">
            <a:extLst>
              <a:ext uri="{FF2B5EF4-FFF2-40B4-BE49-F238E27FC236}">
                <a16:creationId xmlns:a16="http://schemas.microsoft.com/office/drawing/2014/main" id="{994F7871-6787-CA2D-D6CE-F47173FC2E1E}"/>
              </a:ext>
            </a:extLst>
          </p:cNvPr>
          <p:cNvPicPr>
            <a:picLocks noChangeAspect="1"/>
          </p:cNvPicPr>
          <p:nvPr/>
        </p:nvPicPr>
        <p:blipFill>
          <a:blip r:embed="rId3"/>
          <a:stretch>
            <a:fillRect/>
          </a:stretch>
        </p:blipFill>
        <p:spPr>
          <a:xfrm>
            <a:off x="7446789" y="2164080"/>
            <a:ext cx="4148616" cy="866041"/>
          </a:xfrm>
          <a:prstGeom prst="rect">
            <a:avLst/>
          </a:prstGeom>
        </p:spPr>
      </p:pic>
      <p:pic>
        <p:nvPicPr>
          <p:cNvPr id="6" name="Picture 5">
            <a:extLst>
              <a:ext uri="{FF2B5EF4-FFF2-40B4-BE49-F238E27FC236}">
                <a16:creationId xmlns:a16="http://schemas.microsoft.com/office/drawing/2014/main" id="{E19F5B21-45A6-2C7D-FC5A-2D829B87B11B}"/>
              </a:ext>
            </a:extLst>
          </p:cNvPr>
          <p:cNvPicPr>
            <a:picLocks noChangeAspect="1"/>
          </p:cNvPicPr>
          <p:nvPr/>
        </p:nvPicPr>
        <p:blipFill>
          <a:blip r:embed="rId4"/>
          <a:stretch>
            <a:fillRect/>
          </a:stretch>
        </p:blipFill>
        <p:spPr>
          <a:xfrm>
            <a:off x="7446789" y="3553135"/>
            <a:ext cx="4438519" cy="858642"/>
          </a:xfrm>
          <a:prstGeom prst="rect">
            <a:avLst/>
          </a:prstGeom>
        </p:spPr>
      </p:pic>
      <p:pic>
        <p:nvPicPr>
          <p:cNvPr id="8" name="Picture 7">
            <a:extLst>
              <a:ext uri="{FF2B5EF4-FFF2-40B4-BE49-F238E27FC236}">
                <a16:creationId xmlns:a16="http://schemas.microsoft.com/office/drawing/2014/main" id="{6FAD1C4A-BD35-E293-BB87-682F557219BB}"/>
              </a:ext>
            </a:extLst>
          </p:cNvPr>
          <p:cNvPicPr>
            <a:picLocks noChangeAspect="1"/>
          </p:cNvPicPr>
          <p:nvPr/>
        </p:nvPicPr>
        <p:blipFill>
          <a:blip r:embed="rId5"/>
          <a:stretch>
            <a:fillRect/>
          </a:stretch>
        </p:blipFill>
        <p:spPr>
          <a:xfrm>
            <a:off x="7446789" y="4934791"/>
            <a:ext cx="3992596" cy="866041"/>
          </a:xfrm>
          <a:prstGeom prst="rect">
            <a:avLst/>
          </a:prstGeom>
        </p:spPr>
      </p:pic>
      <p:sp>
        <p:nvSpPr>
          <p:cNvPr id="9" name="Content Placeholder 2">
            <a:extLst>
              <a:ext uri="{FF2B5EF4-FFF2-40B4-BE49-F238E27FC236}">
                <a16:creationId xmlns:a16="http://schemas.microsoft.com/office/drawing/2014/main" id="{964A4C50-7EFD-8600-8FD7-EBB7CA5A7E5B}"/>
              </a:ext>
            </a:extLst>
          </p:cNvPr>
          <p:cNvSpPr txBox="1">
            <a:spLocks/>
          </p:cNvSpPr>
          <p:nvPr/>
        </p:nvSpPr>
        <p:spPr>
          <a:xfrm>
            <a:off x="1207915" y="3741755"/>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Adding another product (but no price)</a:t>
            </a:r>
          </a:p>
        </p:txBody>
      </p:sp>
      <p:sp>
        <p:nvSpPr>
          <p:cNvPr id="10" name="Content Placeholder 2">
            <a:extLst>
              <a:ext uri="{FF2B5EF4-FFF2-40B4-BE49-F238E27FC236}">
                <a16:creationId xmlns:a16="http://schemas.microsoft.com/office/drawing/2014/main" id="{FEA5E749-4726-4455-DAD8-289084A18C50}"/>
              </a:ext>
            </a:extLst>
          </p:cNvPr>
          <p:cNvSpPr txBox="1">
            <a:spLocks/>
          </p:cNvSpPr>
          <p:nvPr/>
        </p:nvSpPr>
        <p:spPr>
          <a:xfrm>
            <a:off x="1207915" y="5160178"/>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Example that causes the error:</a:t>
            </a:r>
          </a:p>
        </p:txBody>
      </p:sp>
    </p:spTree>
    <p:extLst>
      <p:ext uri="{BB962C8B-B14F-4D97-AF65-F5344CB8AC3E}">
        <p14:creationId xmlns:p14="http://schemas.microsoft.com/office/powerpoint/2010/main" val="4146521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28C5E-05AD-5FDC-CB0B-2C5BF06FD4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E50783-962B-3C18-9E69-E9BEF39682B9}"/>
              </a:ext>
            </a:extLst>
          </p:cNvPr>
          <p:cNvSpPr>
            <a:spLocks noGrp="1"/>
          </p:cNvSpPr>
          <p:nvPr>
            <p:ph type="title"/>
          </p:nvPr>
        </p:nvSpPr>
        <p:spPr/>
        <p:txBody>
          <a:bodyPr/>
          <a:lstStyle/>
          <a:p>
            <a:r>
              <a:rPr lang="en-US" dirty="0"/>
              <a:t>DATABASES – SELECT</a:t>
            </a:r>
            <a:endParaRPr lang="hr-HR" dirty="0"/>
          </a:p>
        </p:txBody>
      </p:sp>
      <p:sp>
        <p:nvSpPr>
          <p:cNvPr id="5" name="TextBox 4">
            <a:extLst>
              <a:ext uri="{FF2B5EF4-FFF2-40B4-BE49-F238E27FC236}">
                <a16:creationId xmlns:a16="http://schemas.microsoft.com/office/drawing/2014/main" id="{BF01909E-ED1D-4937-D651-19E503C1DDEE}"/>
              </a:ext>
            </a:extLst>
          </p:cNvPr>
          <p:cNvSpPr txBox="1"/>
          <p:nvPr/>
        </p:nvSpPr>
        <p:spPr>
          <a:xfrm>
            <a:off x="851996" y="2077560"/>
            <a:ext cx="5818382" cy="1938992"/>
          </a:xfrm>
          <a:prstGeom prst="rect">
            <a:avLst/>
          </a:prstGeom>
          <a:noFill/>
        </p:spPr>
        <p:txBody>
          <a:bodyPr wrap="square">
            <a:spAutoFit/>
          </a:bodyPr>
          <a:lstStyle/>
          <a:p>
            <a:r>
              <a:rPr lang="en-US" sz="2000" dirty="0">
                <a:latin typeface="Bahnschrift SemiLight" panose="020B0502040204020203" pitchFamily="34" charset="0"/>
              </a:rPr>
              <a:t>- Retrieve all data
</a:t>
            </a:r>
            <a:br>
              <a:rPr lang="en-US" sz="2000" dirty="0">
                <a:latin typeface="Bahnschrift SemiLight" panose="020B0502040204020203" pitchFamily="34" charset="0"/>
              </a:rPr>
            </a:br>
            <a:r>
              <a:rPr lang="en-US" sz="2000" dirty="0">
                <a:latin typeface="Bahnschrift SemiLight" panose="020B0502040204020203" pitchFamily="34" charset="0"/>
              </a:rPr>
              <a:t>- If we do not want all the columns, we can only indicate the ones that interest us
</a:t>
            </a:r>
            <a:br>
              <a:rPr lang="en-US" sz="2000" dirty="0">
                <a:latin typeface="Bahnschrift SemiLight" panose="020B0502040204020203" pitchFamily="34" charset="0"/>
              </a:rPr>
            </a:br>
            <a:r>
              <a:rPr lang="en-US" sz="2000" dirty="0">
                <a:latin typeface="Bahnschrift SemiLight" panose="020B0502040204020203" pitchFamily="34" charset="0"/>
              </a:rPr>
              <a:t>- How to filter data?</a:t>
            </a:r>
            <a:endParaRPr lang="hr-HR" sz="20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503DB964-B63B-4EE9-1372-AD7872DBA06A}"/>
              </a:ext>
            </a:extLst>
          </p:cNvPr>
          <p:cNvPicPr>
            <a:picLocks noChangeAspect="1"/>
          </p:cNvPicPr>
          <p:nvPr/>
        </p:nvPicPr>
        <p:blipFill>
          <a:blip r:embed="rId3"/>
          <a:stretch>
            <a:fillRect/>
          </a:stretch>
        </p:blipFill>
        <p:spPr>
          <a:xfrm>
            <a:off x="3382870" y="1959047"/>
            <a:ext cx="3211963" cy="582562"/>
          </a:xfrm>
          <a:prstGeom prst="rect">
            <a:avLst/>
          </a:prstGeom>
        </p:spPr>
      </p:pic>
      <p:pic>
        <p:nvPicPr>
          <p:cNvPr id="11" name="Picture 10">
            <a:extLst>
              <a:ext uri="{FF2B5EF4-FFF2-40B4-BE49-F238E27FC236}">
                <a16:creationId xmlns:a16="http://schemas.microsoft.com/office/drawing/2014/main" id="{B9D1FBE6-87FF-D750-6080-E4515BC64A0B}"/>
              </a:ext>
            </a:extLst>
          </p:cNvPr>
          <p:cNvPicPr>
            <a:picLocks noChangeAspect="1"/>
          </p:cNvPicPr>
          <p:nvPr/>
        </p:nvPicPr>
        <p:blipFill>
          <a:blip r:embed="rId4"/>
          <a:stretch>
            <a:fillRect/>
          </a:stretch>
        </p:blipFill>
        <p:spPr>
          <a:xfrm>
            <a:off x="6711528" y="2677665"/>
            <a:ext cx="3888996" cy="614052"/>
          </a:xfrm>
          <a:prstGeom prst="rect">
            <a:avLst/>
          </a:prstGeom>
        </p:spPr>
      </p:pic>
      <p:pic>
        <p:nvPicPr>
          <p:cNvPr id="12" name="Picture 11">
            <a:extLst>
              <a:ext uri="{FF2B5EF4-FFF2-40B4-BE49-F238E27FC236}">
                <a16:creationId xmlns:a16="http://schemas.microsoft.com/office/drawing/2014/main" id="{0202F1C7-FF9E-B8BA-A911-1F41BBA5231B}"/>
              </a:ext>
            </a:extLst>
          </p:cNvPr>
          <p:cNvPicPr>
            <a:picLocks noChangeAspect="1"/>
          </p:cNvPicPr>
          <p:nvPr/>
        </p:nvPicPr>
        <p:blipFill>
          <a:blip r:embed="rId5"/>
          <a:stretch>
            <a:fillRect/>
          </a:stretch>
        </p:blipFill>
        <p:spPr>
          <a:xfrm>
            <a:off x="4034174" y="3497523"/>
            <a:ext cx="3336071" cy="608772"/>
          </a:xfrm>
          <a:prstGeom prst="rect">
            <a:avLst/>
          </a:prstGeom>
        </p:spPr>
      </p:pic>
      <p:pic>
        <p:nvPicPr>
          <p:cNvPr id="13" name="Picture 12">
            <a:extLst>
              <a:ext uri="{FF2B5EF4-FFF2-40B4-BE49-F238E27FC236}">
                <a16:creationId xmlns:a16="http://schemas.microsoft.com/office/drawing/2014/main" id="{4AF138F8-59D1-2999-AF47-7900944B2C7F}"/>
              </a:ext>
            </a:extLst>
          </p:cNvPr>
          <p:cNvPicPr>
            <a:picLocks noChangeAspect="1"/>
          </p:cNvPicPr>
          <p:nvPr/>
        </p:nvPicPr>
        <p:blipFill>
          <a:blip r:embed="rId6"/>
          <a:stretch>
            <a:fillRect/>
          </a:stretch>
        </p:blipFill>
        <p:spPr>
          <a:xfrm>
            <a:off x="7507405" y="3497523"/>
            <a:ext cx="4443186" cy="608772"/>
          </a:xfrm>
          <a:prstGeom prst="rect">
            <a:avLst/>
          </a:prstGeom>
        </p:spPr>
      </p:pic>
      <p:pic>
        <p:nvPicPr>
          <p:cNvPr id="15" name="Picture 14">
            <a:extLst>
              <a:ext uri="{FF2B5EF4-FFF2-40B4-BE49-F238E27FC236}">
                <a16:creationId xmlns:a16="http://schemas.microsoft.com/office/drawing/2014/main" id="{A58D267B-83E8-48FD-D3EC-7B1A82286276}"/>
              </a:ext>
            </a:extLst>
          </p:cNvPr>
          <p:cNvPicPr>
            <a:picLocks noChangeAspect="1"/>
          </p:cNvPicPr>
          <p:nvPr/>
        </p:nvPicPr>
        <p:blipFill>
          <a:blip r:embed="rId7"/>
          <a:stretch>
            <a:fillRect/>
          </a:stretch>
        </p:blipFill>
        <p:spPr>
          <a:xfrm>
            <a:off x="2729462" y="4135065"/>
            <a:ext cx="6733076" cy="2722935"/>
          </a:xfrm>
          <a:prstGeom prst="rect">
            <a:avLst/>
          </a:prstGeom>
        </p:spPr>
      </p:pic>
    </p:spTree>
    <p:extLst>
      <p:ext uri="{BB962C8B-B14F-4D97-AF65-F5344CB8AC3E}">
        <p14:creationId xmlns:p14="http://schemas.microsoft.com/office/powerpoint/2010/main" val="22333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1C5EC-72D9-79E8-7FC8-0A2121F8A4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F9C139-6222-23AA-33EE-C48B9CD52033}"/>
              </a:ext>
            </a:extLst>
          </p:cNvPr>
          <p:cNvSpPr>
            <a:spLocks noGrp="1"/>
          </p:cNvSpPr>
          <p:nvPr>
            <p:ph type="title"/>
          </p:nvPr>
        </p:nvSpPr>
        <p:spPr/>
        <p:txBody>
          <a:bodyPr/>
          <a:lstStyle/>
          <a:p>
            <a:r>
              <a:rPr lang="en-US" dirty="0"/>
              <a:t>DATABASES – UPDATE &amp; DELETE</a:t>
            </a:r>
            <a:endParaRPr lang="hr-HR" dirty="0"/>
          </a:p>
        </p:txBody>
      </p:sp>
      <p:sp>
        <p:nvSpPr>
          <p:cNvPr id="2" name="TextBox 1">
            <a:extLst>
              <a:ext uri="{FF2B5EF4-FFF2-40B4-BE49-F238E27FC236}">
                <a16:creationId xmlns:a16="http://schemas.microsoft.com/office/drawing/2014/main" id="{D7CF1BCC-0973-E127-E68A-D7CA7C402C0C}"/>
              </a:ext>
            </a:extLst>
          </p:cNvPr>
          <p:cNvSpPr txBox="1"/>
          <p:nvPr/>
        </p:nvSpPr>
        <p:spPr>
          <a:xfrm>
            <a:off x="606365" y="3350151"/>
            <a:ext cx="6145618" cy="461665"/>
          </a:xfrm>
          <a:prstGeom prst="rect">
            <a:avLst/>
          </a:prstGeom>
          <a:noFill/>
        </p:spPr>
        <p:txBody>
          <a:bodyPr wrap="square">
            <a:spAutoFit/>
          </a:bodyPr>
          <a:lstStyle/>
          <a:p>
            <a:r>
              <a:rPr lang="en-US" sz="2400" dirty="0">
                <a:latin typeface="Bahnschrift SemiLight" panose="020B0502040204020203" pitchFamily="34" charset="0"/>
              </a:rPr>
              <a:t>- Update multiple columns at once</a:t>
            </a:r>
          </a:p>
        </p:txBody>
      </p:sp>
      <p:pic>
        <p:nvPicPr>
          <p:cNvPr id="4" name="Picture 3">
            <a:extLst>
              <a:ext uri="{FF2B5EF4-FFF2-40B4-BE49-F238E27FC236}">
                <a16:creationId xmlns:a16="http://schemas.microsoft.com/office/drawing/2014/main" id="{EF335C13-BC0E-0A49-34A8-DF4A3252C0D0}"/>
              </a:ext>
            </a:extLst>
          </p:cNvPr>
          <p:cNvPicPr>
            <a:picLocks noChangeAspect="1"/>
          </p:cNvPicPr>
          <p:nvPr/>
        </p:nvPicPr>
        <p:blipFill>
          <a:blip r:embed="rId3"/>
          <a:stretch>
            <a:fillRect/>
          </a:stretch>
        </p:blipFill>
        <p:spPr>
          <a:xfrm>
            <a:off x="6938684" y="1845337"/>
            <a:ext cx="2087526" cy="1203756"/>
          </a:xfrm>
          <a:prstGeom prst="rect">
            <a:avLst/>
          </a:prstGeom>
        </p:spPr>
      </p:pic>
      <p:pic>
        <p:nvPicPr>
          <p:cNvPr id="6" name="Picture 5">
            <a:extLst>
              <a:ext uri="{FF2B5EF4-FFF2-40B4-BE49-F238E27FC236}">
                <a16:creationId xmlns:a16="http://schemas.microsoft.com/office/drawing/2014/main" id="{77F1727F-21B3-1C69-3B13-7702C57B94BD}"/>
              </a:ext>
            </a:extLst>
          </p:cNvPr>
          <p:cNvPicPr>
            <a:picLocks noChangeAspect="1"/>
          </p:cNvPicPr>
          <p:nvPr/>
        </p:nvPicPr>
        <p:blipFill>
          <a:blip r:embed="rId4"/>
          <a:stretch>
            <a:fillRect/>
          </a:stretch>
        </p:blipFill>
        <p:spPr>
          <a:xfrm>
            <a:off x="6621404" y="3118868"/>
            <a:ext cx="4388377" cy="1234231"/>
          </a:xfrm>
          <a:prstGeom prst="rect">
            <a:avLst/>
          </a:prstGeom>
        </p:spPr>
      </p:pic>
      <p:pic>
        <p:nvPicPr>
          <p:cNvPr id="8" name="Picture 7">
            <a:extLst>
              <a:ext uri="{FF2B5EF4-FFF2-40B4-BE49-F238E27FC236}">
                <a16:creationId xmlns:a16="http://schemas.microsoft.com/office/drawing/2014/main" id="{382F1E7A-3DF7-CF91-1FE3-ADADE59C8C51}"/>
              </a:ext>
            </a:extLst>
          </p:cNvPr>
          <p:cNvPicPr>
            <a:picLocks noChangeAspect="1"/>
          </p:cNvPicPr>
          <p:nvPr/>
        </p:nvPicPr>
        <p:blipFill>
          <a:blip r:embed="rId5"/>
          <a:stretch>
            <a:fillRect/>
          </a:stretch>
        </p:blipFill>
        <p:spPr>
          <a:xfrm>
            <a:off x="9824767" y="2094554"/>
            <a:ext cx="2544649" cy="975195"/>
          </a:xfrm>
          <a:prstGeom prst="rect">
            <a:avLst/>
          </a:prstGeom>
        </p:spPr>
      </p:pic>
      <p:sp>
        <p:nvSpPr>
          <p:cNvPr id="9" name="TextBox 8">
            <a:extLst>
              <a:ext uri="{FF2B5EF4-FFF2-40B4-BE49-F238E27FC236}">
                <a16:creationId xmlns:a16="http://schemas.microsoft.com/office/drawing/2014/main" id="{4EFA72A2-F080-AAB3-B459-FC6EA7085744}"/>
              </a:ext>
            </a:extLst>
          </p:cNvPr>
          <p:cNvSpPr txBox="1"/>
          <p:nvPr/>
        </p:nvSpPr>
        <p:spPr>
          <a:xfrm>
            <a:off x="606365" y="2216382"/>
            <a:ext cx="6145618" cy="461665"/>
          </a:xfrm>
          <a:prstGeom prst="rect">
            <a:avLst/>
          </a:prstGeom>
          <a:noFill/>
        </p:spPr>
        <p:txBody>
          <a:bodyPr wrap="square">
            <a:spAutoFit/>
          </a:bodyPr>
          <a:lstStyle/>
          <a:p>
            <a:r>
              <a:rPr lang="en-US" sz="2400" dirty="0">
                <a:latin typeface="Bahnschrift SemiLight" panose="020B0502040204020203" pitchFamily="34" charset="0"/>
              </a:rPr>
              <a:t>- Updating data in the SQL database</a:t>
            </a:r>
          </a:p>
        </p:txBody>
      </p:sp>
      <p:sp>
        <p:nvSpPr>
          <p:cNvPr id="10" name="TextBox 9">
            <a:extLst>
              <a:ext uri="{FF2B5EF4-FFF2-40B4-BE49-F238E27FC236}">
                <a16:creationId xmlns:a16="http://schemas.microsoft.com/office/drawing/2014/main" id="{49828A28-0301-6D5A-451F-4DB8A1818548}"/>
              </a:ext>
            </a:extLst>
          </p:cNvPr>
          <p:cNvSpPr txBox="1"/>
          <p:nvPr/>
        </p:nvSpPr>
        <p:spPr>
          <a:xfrm>
            <a:off x="538547" y="4573214"/>
            <a:ext cx="2629786" cy="461665"/>
          </a:xfrm>
          <a:prstGeom prst="rect">
            <a:avLst/>
          </a:prstGeom>
          <a:noFill/>
        </p:spPr>
        <p:txBody>
          <a:bodyPr wrap="square">
            <a:spAutoFit/>
          </a:bodyPr>
          <a:lstStyle/>
          <a:p>
            <a:r>
              <a:rPr lang="en-US" sz="2400" dirty="0">
                <a:latin typeface="Bahnschrift SemiLight" panose="020B0502040204020203" pitchFamily="34" charset="0"/>
              </a:rPr>
              <a:t>-</a:t>
            </a:r>
            <a:r>
              <a:rPr lang="hr-HR" sz="2400" dirty="0">
                <a:latin typeface="Bahnschrift SemiLight" panose="020B0502040204020203" pitchFamily="34" charset="0"/>
              </a:rPr>
              <a:t> Delete data</a:t>
            </a:r>
          </a:p>
        </p:txBody>
      </p:sp>
      <p:pic>
        <p:nvPicPr>
          <p:cNvPr id="14" name="Picture 13">
            <a:extLst>
              <a:ext uri="{FF2B5EF4-FFF2-40B4-BE49-F238E27FC236}">
                <a16:creationId xmlns:a16="http://schemas.microsoft.com/office/drawing/2014/main" id="{D29C3332-DC43-1404-F780-86B34673394C}"/>
              </a:ext>
            </a:extLst>
          </p:cNvPr>
          <p:cNvPicPr>
            <a:picLocks noChangeAspect="1"/>
          </p:cNvPicPr>
          <p:nvPr/>
        </p:nvPicPr>
        <p:blipFill>
          <a:blip r:embed="rId6"/>
          <a:stretch>
            <a:fillRect/>
          </a:stretch>
        </p:blipFill>
        <p:spPr>
          <a:xfrm>
            <a:off x="6907478" y="4478772"/>
            <a:ext cx="2864633" cy="853295"/>
          </a:xfrm>
          <a:prstGeom prst="rect">
            <a:avLst/>
          </a:prstGeom>
        </p:spPr>
      </p:pic>
      <p:pic>
        <p:nvPicPr>
          <p:cNvPr id="16" name="Picture 15">
            <a:extLst>
              <a:ext uri="{FF2B5EF4-FFF2-40B4-BE49-F238E27FC236}">
                <a16:creationId xmlns:a16="http://schemas.microsoft.com/office/drawing/2014/main" id="{5A2076C4-2196-073B-FBAC-BB5DF72B5C73}"/>
              </a:ext>
            </a:extLst>
          </p:cNvPr>
          <p:cNvPicPr>
            <a:picLocks noChangeAspect="1"/>
          </p:cNvPicPr>
          <p:nvPr/>
        </p:nvPicPr>
        <p:blipFill>
          <a:blip r:embed="rId7"/>
          <a:stretch>
            <a:fillRect/>
          </a:stretch>
        </p:blipFill>
        <p:spPr>
          <a:xfrm>
            <a:off x="9824767" y="4692095"/>
            <a:ext cx="2422751" cy="639972"/>
          </a:xfrm>
          <a:prstGeom prst="rect">
            <a:avLst/>
          </a:prstGeom>
        </p:spPr>
      </p:pic>
      <p:sp>
        <p:nvSpPr>
          <p:cNvPr id="17" name="TextBox 16">
            <a:extLst>
              <a:ext uri="{FF2B5EF4-FFF2-40B4-BE49-F238E27FC236}">
                <a16:creationId xmlns:a16="http://schemas.microsoft.com/office/drawing/2014/main" id="{9319DDF1-EA0D-58B7-047B-292FE94AFD67}"/>
              </a:ext>
            </a:extLst>
          </p:cNvPr>
          <p:cNvSpPr txBox="1"/>
          <p:nvPr/>
        </p:nvSpPr>
        <p:spPr>
          <a:xfrm>
            <a:off x="432530" y="5730882"/>
            <a:ext cx="6319453" cy="461665"/>
          </a:xfrm>
          <a:prstGeom prst="rect">
            <a:avLst/>
          </a:prstGeom>
          <a:noFill/>
        </p:spPr>
        <p:txBody>
          <a:bodyPr wrap="square">
            <a:spAutoFit/>
          </a:bodyPr>
          <a:lstStyle/>
          <a:p>
            <a:r>
              <a:rPr lang="en-US" sz="2400" dirty="0">
                <a:latin typeface="Bahnschrift SemiLight" panose="020B0502040204020203" pitchFamily="34" charset="0"/>
              </a:rPr>
              <a:t>- How to delete ALL data but keep the table?</a:t>
            </a:r>
            <a:endParaRPr lang="hr-HR" sz="2400" dirty="0">
              <a:latin typeface="Bahnschrift SemiLight" panose="020B0502040204020203" pitchFamily="34" charset="0"/>
            </a:endParaRPr>
          </a:p>
        </p:txBody>
      </p:sp>
      <p:pic>
        <p:nvPicPr>
          <p:cNvPr id="18" name="Picture 17">
            <a:extLst>
              <a:ext uri="{FF2B5EF4-FFF2-40B4-BE49-F238E27FC236}">
                <a16:creationId xmlns:a16="http://schemas.microsoft.com/office/drawing/2014/main" id="{C89CE9A6-F5B4-09CA-AEB0-86F0E956555D}"/>
              </a:ext>
            </a:extLst>
          </p:cNvPr>
          <p:cNvPicPr>
            <a:picLocks noChangeAspect="1"/>
          </p:cNvPicPr>
          <p:nvPr/>
        </p:nvPicPr>
        <p:blipFill>
          <a:blip r:embed="rId8"/>
          <a:stretch>
            <a:fillRect/>
          </a:stretch>
        </p:blipFill>
        <p:spPr>
          <a:xfrm>
            <a:off x="6821753" y="5611255"/>
            <a:ext cx="3138907" cy="700921"/>
          </a:xfrm>
          <a:prstGeom prst="rect">
            <a:avLst/>
          </a:prstGeom>
        </p:spPr>
      </p:pic>
      <p:sp>
        <p:nvSpPr>
          <p:cNvPr id="19" name="TextBox 18">
            <a:extLst>
              <a:ext uri="{FF2B5EF4-FFF2-40B4-BE49-F238E27FC236}">
                <a16:creationId xmlns:a16="http://schemas.microsoft.com/office/drawing/2014/main" id="{162E9639-D041-306B-4DF5-8631A98794C1}"/>
              </a:ext>
            </a:extLst>
          </p:cNvPr>
          <p:cNvSpPr txBox="1"/>
          <p:nvPr/>
        </p:nvSpPr>
        <p:spPr>
          <a:xfrm>
            <a:off x="10150716" y="1655447"/>
            <a:ext cx="1160895" cy="400110"/>
          </a:xfrm>
          <a:prstGeom prst="rect">
            <a:avLst/>
          </a:prstGeom>
          <a:noFill/>
        </p:spPr>
        <p:txBody>
          <a:bodyPr wrap="none" rtlCol="0">
            <a:spAutoFit/>
          </a:bodyPr>
          <a:lstStyle/>
          <a:p>
            <a:r>
              <a:rPr lang="en-US" sz="2000" dirty="0"/>
              <a:t>Caution!!</a:t>
            </a:r>
            <a:endParaRPr lang="hr-HR" sz="2000" dirty="0"/>
          </a:p>
        </p:txBody>
      </p:sp>
      <p:sp>
        <p:nvSpPr>
          <p:cNvPr id="20" name="TextBox 19">
            <a:extLst>
              <a:ext uri="{FF2B5EF4-FFF2-40B4-BE49-F238E27FC236}">
                <a16:creationId xmlns:a16="http://schemas.microsoft.com/office/drawing/2014/main" id="{517C86FA-839F-9DA6-45A3-55EE05EACD9E}"/>
              </a:ext>
            </a:extLst>
          </p:cNvPr>
          <p:cNvSpPr txBox="1"/>
          <p:nvPr/>
        </p:nvSpPr>
        <p:spPr>
          <a:xfrm>
            <a:off x="10192905" y="4367565"/>
            <a:ext cx="1160895" cy="400110"/>
          </a:xfrm>
          <a:prstGeom prst="rect">
            <a:avLst/>
          </a:prstGeom>
          <a:noFill/>
        </p:spPr>
        <p:txBody>
          <a:bodyPr wrap="none" rtlCol="0">
            <a:spAutoFit/>
          </a:bodyPr>
          <a:lstStyle/>
          <a:p>
            <a:r>
              <a:rPr lang="en-US" sz="2000" dirty="0"/>
              <a:t>Caution!!</a:t>
            </a:r>
            <a:endParaRPr lang="hr-HR" sz="2000" dirty="0"/>
          </a:p>
        </p:txBody>
      </p:sp>
    </p:spTree>
    <p:extLst>
      <p:ext uri="{BB962C8B-B14F-4D97-AF65-F5344CB8AC3E}">
        <p14:creationId xmlns:p14="http://schemas.microsoft.com/office/powerpoint/2010/main" val="2584992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4171-41A0-8697-1479-BB1092E3A1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B4DB5E-BBFF-B8C0-8E96-74F3F310FD7A}"/>
              </a:ext>
            </a:extLst>
          </p:cNvPr>
          <p:cNvSpPr>
            <a:spLocks noGrp="1"/>
          </p:cNvSpPr>
          <p:nvPr>
            <p:ph type="title"/>
          </p:nvPr>
        </p:nvSpPr>
        <p:spPr/>
        <p:txBody>
          <a:bodyPr/>
          <a:lstStyle/>
          <a:p>
            <a:r>
              <a:rPr lang="en-US" dirty="0"/>
              <a:t>DATABASES – SQL RELATIONS &amp; JOIN</a:t>
            </a:r>
            <a:endParaRPr lang="hr-HR" dirty="0"/>
          </a:p>
        </p:txBody>
      </p:sp>
      <p:sp>
        <p:nvSpPr>
          <p:cNvPr id="7" name="TextBox 6">
            <a:extLst>
              <a:ext uri="{FF2B5EF4-FFF2-40B4-BE49-F238E27FC236}">
                <a16:creationId xmlns:a16="http://schemas.microsoft.com/office/drawing/2014/main" id="{F7199270-3C2D-BAE4-D984-FB485C6B45D4}"/>
              </a:ext>
            </a:extLst>
          </p:cNvPr>
          <p:cNvSpPr txBox="1"/>
          <p:nvPr/>
        </p:nvSpPr>
        <p:spPr>
          <a:xfrm>
            <a:off x="870945" y="2100032"/>
            <a:ext cx="6145618" cy="830997"/>
          </a:xfrm>
          <a:prstGeom prst="rect">
            <a:avLst/>
          </a:prstGeom>
          <a:noFill/>
        </p:spPr>
        <p:txBody>
          <a:bodyPr wrap="square">
            <a:spAutoFit/>
          </a:bodyPr>
          <a:lstStyle/>
          <a:p>
            <a:r>
              <a:rPr lang="en-US" sz="2400" dirty="0">
                <a:latin typeface="Bahnschrift SemiLight" panose="020B0502040204020203" pitchFamily="34" charset="0"/>
              </a:rPr>
              <a:t>- Primary Key (PK) – Identifies each record within the table (unique ID).</a:t>
            </a:r>
          </a:p>
        </p:txBody>
      </p:sp>
      <p:sp>
        <p:nvSpPr>
          <p:cNvPr id="11" name="TextBox 10">
            <a:extLst>
              <a:ext uri="{FF2B5EF4-FFF2-40B4-BE49-F238E27FC236}">
                <a16:creationId xmlns:a16="http://schemas.microsoft.com/office/drawing/2014/main" id="{614547D9-2980-B547-AB63-AAEA4F6FB258}"/>
              </a:ext>
            </a:extLst>
          </p:cNvPr>
          <p:cNvSpPr txBox="1"/>
          <p:nvPr/>
        </p:nvSpPr>
        <p:spPr>
          <a:xfrm>
            <a:off x="870945" y="5120807"/>
            <a:ext cx="6145618" cy="461665"/>
          </a:xfrm>
          <a:prstGeom prst="rect">
            <a:avLst/>
          </a:prstGeom>
          <a:noFill/>
        </p:spPr>
        <p:txBody>
          <a:bodyPr wrap="square">
            <a:spAutoFit/>
          </a:bodyPr>
          <a:lstStyle/>
          <a:p>
            <a:r>
              <a:rPr lang="en-US" sz="2400" dirty="0">
                <a:latin typeface="Bahnschrift SemiLight" panose="020B0502040204020203" pitchFamily="34" charset="0"/>
              </a:rPr>
              <a:t>- Add your first order</a:t>
            </a:r>
          </a:p>
        </p:txBody>
      </p:sp>
      <p:pic>
        <p:nvPicPr>
          <p:cNvPr id="12" name="Picture 11">
            <a:extLst>
              <a:ext uri="{FF2B5EF4-FFF2-40B4-BE49-F238E27FC236}">
                <a16:creationId xmlns:a16="http://schemas.microsoft.com/office/drawing/2014/main" id="{96EE27ED-BCEF-11D2-AF35-EE7756D2B8EC}"/>
              </a:ext>
            </a:extLst>
          </p:cNvPr>
          <p:cNvPicPr>
            <a:picLocks noChangeAspect="1"/>
          </p:cNvPicPr>
          <p:nvPr/>
        </p:nvPicPr>
        <p:blipFill>
          <a:blip r:embed="rId3"/>
          <a:stretch>
            <a:fillRect/>
          </a:stretch>
        </p:blipFill>
        <p:spPr>
          <a:xfrm>
            <a:off x="1430655" y="5688676"/>
            <a:ext cx="5926461" cy="732631"/>
          </a:xfrm>
          <a:prstGeom prst="rect">
            <a:avLst/>
          </a:prstGeom>
        </p:spPr>
      </p:pic>
      <p:pic>
        <p:nvPicPr>
          <p:cNvPr id="15" name="Picture 14">
            <a:extLst>
              <a:ext uri="{FF2B5EF4-FFF2-40B4-BE49-F238E27FC236}">
                <a16:creationId xmlns:a16="http://schemas.microsoft.com/office/drawing/2014/main" id="{C3DB81CA-D7E7-63AC-89A5-1ECFBB8CF1D4}"/>
              </a:ext>
            </a:extLst>
          </p:cNvPr>
          <p:cNvPicPr>
            <a:picLocks noChangeAspect="1"/>
          </p:cNvPicPr>
          <p:nvPr/>
        </p:nvPicPr>
        <p:blipFill>
          <a:blip r:embed="rId4"/>
          <a:stretch>
            <a:fillRect/>
          </a:stretch>
        </p:blipFill>
        <p:spPr>
          <a:xfrm>
            <a:off x="1430655" y="3006753"/>
            <a:ext cx="7802202" cy="1718507"/>
          </a:xfrm>
          <a:prstGeom prst="rect">
            <a:avLst/>
          </a:prstGeom>
        </p:spPr>
      </p:pic>
    </p:spTree>
    <p:extLst>
      <p:ext uri="{BB962C8B-B14F-4D97-AF65-F5344CB8AC3E}">
        <p14:creationId xmlns:p14="http://schemas.microsoft.com/office/powerpoint/2010/main" val="3489512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910F1-3FEB-92BB-CC2B-144F37939B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43C36E-2703-14C7-5A99-B1C29F8F3658}"/>
              </a:ext>
            </a:extLst>
          </p:cNvPr>
          <p:cNvSpPr>
            <a:spLocks noGrp="1"/>
          </p:cNvSpPr>
          <p:nvPr>
            <p:ph type="title"/>
          </p:nvPr>
        </p:nvSpPr>
        <p:spPr/>
        <p:txBody>
          <a:bodyPr/>
          <a:lstStyle/>
          <a:p>
            <a:r>
              <a:rPr lang="en-US" dirty="0"/>
              <a:t>DATABASES – SQL RELATIONS &amp; JOIN</a:t>
            </a:r>
            <a:endParaRPr lang="hr-HR" dirty="0"/>
          </a:p>
        </p:txBody>
      </p:sp>
      <p:sp>
        <p:nvSpPr>
          <p:cNvPr id="4" name="TextBox 3">
            <a:extLst>
              <a:ext uri="{FF2B5EF4-FFF2-40B4-BE49-F238E27FC236}">
                <a16:creationId xmlns:a16="http://schemas.microsoft.com/office/drawing/2014/main" id="{0F4280EA-A106-639D-50DF-F9456471E408}"/>
              </a:ext>
            </a:extLst>
          </p:cNvPr>
          <p:cNvSpPr txBox="1"/>
          <p:nvPr/>
        </p:nvSpPr>
        <p:spPr>
          <a:xfrm>
            <a:off x="644522" y="2372507"/>
            <a:ext cx="6145618" cy="1015663"/>
          </a:xfrm>
          <a:prstGeom prst="rect">
            <a:avLst/>
          </a:prstGeom>
          <a:noFill/>
        </p:spPr>
        <p:txBody>
          <a:bodyPr wrap="square">
            <a:spAutoFit/>
          </a:bodyPr>
          <a:lstStyle/>
          <a:p>
            <a:r>
              <a:rPr lang="en-US" sz="2000" dirty="0">
                <a:latin typeface="Bahnschrift SemiLight" panose="020B0502040204020203" pitchFamily="34" charset="0"/>
              </a:rPr>
              <a:t> One of the most powerful functionalities of SQL is JOIN, which allows us to join tables based on the relationships between them.</a:t>
            </a:r>
          </a:p>
        </p:txBody>
      </p:sp>
      <p:pic>
        <p:nvPicPr>
          <p:cNvPr id="5" name="Picture 4">
            <a:extLst>
              <a:ext uri="{FF2B5EF4-FFF2-40B4-BE49-F238E27FC236}">
                <a16:creationId xmlns:a16="http://schemas.microsoft.com/office/drawing/2014/main" id="{DE25267C-BB71-A13D-4226-D8F092FAA460}"/>
              </a:ext>
            </a:extLst>
          </p:cNvPr>
          <p:cNvPicPr>
            <a:picLocks noChangeAspect="1"/>
          </p:cNvPicPr>
          <p:nvPr/>
        </p:nvPicPr>
        <p:blipFill>
          <a:blip r:embed="rId3"/>
          <a:stretch>
            <a:fillRect/>
          </a:stretch>
        </p:blipFill>
        <p:spPr>
          <a:xfrm>
            <a:off x="838200" y="3631415"/>
            <a:ext cx="9155693" cy="1015663"/>
          </a:xfrm>
          <a:prstGeom prst="rect">
            <a:avLst/>
          </a:prstGeom>
        </p:spPr>
      </p:pic>
      <p:pic>
        <p:nvPicPr>
          <p:cNvPr id="6" name="Picture 5">
            <a:extLst>
              <a:ext uri="{FF2B5EF4-FFF2-40B4-BE49-F238E27FC236}">
                <a16:creationId xmlns:a16="http://schemas.microsoft.com/office/drawing/2014/main" id="{969CAD86-3D52-E0E4-D00E-A7C95046CDD2}"/>
              </a:ext>
            </a:extLst>
          </p:cNvPr>
          <p:cNvPicPr>
            <a:picLocks noChangeAspect="1"/>
          </p:cNvPicPr>
          <p:nvPr/>
        </p:nvPicPr>
        <p:blipFill>
          <a:blip r:embed="rId4"/>
          <a:stretch>
            <a:fillRect/>
          </a:stretch>
        </p:blipFill>
        <p:spPr>
          <a:xfrm>
            <a:off x="838200" y="5134163"/>
            <a:ext cx="9180832" cy="915309"/>
          </a:xfrm>
          <a:prstGeom prst="rect">
            <a:avLst/>
          </a:prstGeom>
        </p:spPr>
      </p:pic>
    </p:spTree>
    <p:extLst>
      <p:ext uri="{BB962C8B-B14F-4D97-AF65-F5344CB8AC3E}">
        <p14:creationId xmlns:p14="http://schemas.microsoft.com/office/powerpoint/2010/main" val="1431430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1253A-5B49-2DCB-D3AA-22FC02D6BE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64E714-98DB-99B6-4CFC-B68B40EFA4D9}"/>
              </a:ext>
            </a:extLst>
          </p:cNvPr>
          <p:cNvSpPr>
            <a:spLocks noGrp="1"/>
          </p:cNvSpPr>
          <p:nvPr>
            <p:ph type="title"/>
          </p:nvPr>
        </p:nvSpPr>
        <p:spPr/>
        <p:txBody>
          <a:bodyPr/>
          <a:lstStyle/>
          <a:p>
            <a:r>
              <a:rPr lang="en-US" dirty="0"/>
              <a:t>DATABASES – SQL RELATIONS &amp; JOIN</a:t>
            </a:r>
            <a:endParaRPr lang="hr-HR" dirty="0"/>
          </a:p>
        </p:txBody>
      </p:sp>
      <p:sp>
        <p:nvSpPr>
          <p:cNvPr id="2" name="TextBox 1">
            <a:extLst>
              <a:ext uri="{FF2B5EF4-FFF2-40B4-BE49-F238E27FC236}">
                <a16:creationId xmlns:a16="http://schemas.microsoft.com/office/drawing/2014/main" id="{DF2BD045-76F7-B4C1-CDBA-C799962DDD7F}"/>
              </a:ext>
            </a:extLst>
          </p:cNvPr>
          <p:cNvSpPr txBox="1"/>
          <p:nvPr/>
        </p:nvSpPr>
        <p:spPr>
          <a:xfrm>
            <a:off x="714021" y="1928905"/>
            <a:ext cx="6145618" cy="2554545"/>
          </a:xfrm>
          <a:prstGeom prst="rect">
            <a:avLst/>
          </a:prstGeom>
          <a:noFill/>
        </p:spPr>
        <p:txBody>
          <a:bodyPr wrap="square">
            <a:spAutoFit/>
          </a:bodyPr>
          <a:lstStyle/>
          <a:p>
            <a:r>
              <a:rPr lang="en-US" sz="2000" dirty="0">
                <a:latin typeface="Bahnschrift SemiLight" panose="020B0502040204020203" pitchFamily="34" charset="0"/>
              </a:rPr>
              <a:t>There are different types of JOINS in SQL:
- </a:t>
            </a:r>
            <a:r>
              <a:rPr lang="en-US" sz="2000" b="1" dirty="0">
                <a:latin typeface="Bahnschrift SemiLight" panose="020B0502040204020203" pitchFamily="34" charset="0"/>
              </a:rPr>
              <a:t>INNER JOIN </a:t>
            </a:r>
            <a:r>
              <a:rPr lang="en-US" sz="2000" dirty="0">
                <a:latin typeface="Bahnschrift SemiLight" panose="020B0502040204020203" pitchFamily="34" charset="0"/>
              </a:rPr>
              <a:t>– Joins only those rows that have a match in both tables.
- </a:t>
            </a:r>
            <a:r>
              <a:rPr lang="en-US" sz="2000" b="1" dirty="0">
                <a:latin typeface="Bahnschrift SemiLight" panose="020B0502040204020203" pitchFamily="34" charset="0"/>
              </a:rPr>
              <a:t>LEFT JOIN </a:t>
            </a:r>
            <a:r>
              <a:rPr lang="en-US" sz="2000" dirty="0">
                <a:latin typeface="Bahnschrift SemiLight" panose="020B0502040204020203" pitchFamily="34" charset="0"/>
              </a:rPr>
              <a:t>– Includes all rows from the left table and only matching ones from the right.
- </a:t>
            </a:r>
            <a:r>
              <a:rPr lang="en-US" sz="2000" b="1" dirty="0">
                <a:latin typeface="Bahnschrift SemiLight" panose="020B0502040204020203" pitchFamily="34" charset="0"/>
              </a:rPr>
              <a:t>RIGHT JOIN </a:t>
            </a:r>
            <a:r>
              <a:rPr lang="en-US" sz="2000" dirty="0">
                <a:latin typeface="Bahnschrift SemiLight" panose="020B0502040204020203" pitchFamily="34" charset="0"/>
              </a:rPr>
              <a:t>– The opposite of LEFT JOIN.
- </a:t>
            </a:r>
            <a:r>
              <a:rPr lang="en-US" sz="2000" b="1" dirty="0">
                <a:latin typeface="Bahnschrift SemiLight" panose="020B0502040204020203" pitchFamily="34" charset="0"/>
              </a:rPr>
              <a:t>FULL JOIN </a:t>
            </a:r>
            <a:r>
              <a:rPr lang="en-US" sz="2000" dirty="0">
                <a:latin typeface="Bahnschrift SemiLight" panose="020B0502040204020203" pitchFamily="34" charset="0"/>
              </a:rPr>
              <a:t>– Returns all rows from both tables, regardless of match.</a:t>
            </a:r>
          </a:p>
        </p:txBody>
      </p:sp>
      <p:grpSp>
        <p:nvGrpSpPr>
          <p:cNvPr id="8" name="Group 7">
            <a:extLst>
              <a:ext uri="{FF2B5EF4-FFF2-40B4-BE49-F238E27FC236}">
                <a16:creationId xmlns:a16="http://schemas.microsoft.com/office/drawing/2014/main" id="{50AA72C7-0265-CFD5-AE85-D17C1D20C0F5}"/>
              </a:ext>
            </a:extLst>
          </p:cNvPr>
          <p:cNvGrpSpPr/>
          <p:nvPr/>
        </p:nvGrpSpPr>
        <p:grpSpPr>
          <a:xfrm>
            <a:off x="2001293" y="5167312"/>
            <a:ext cx="8189414" cy="1325563"/>
            <a:chOff x="6820620" y="3241822"/>
            <a:chExt cx="5311128" cy="859675"/>
          </a:xfrm>
        </p:grpSpPr>
        <p:pic>
          <p:nvPicPr>
            <p:cNvPr id="9" name="Picture 8">
              <a:extLst>
                <a:ext uri="{FF2B5EF4-FFF2-40B4-BE49-F238E27FC236}">
                  <a16:creationId xmlns:a16="http://schemas.microsoft.com/office/drawing/2014/main" id="{C4B9BD37-17F5-6949-A822-643F11568B29}"/>
                </a:ext>
              </a:extLst>
            </p:cNvPr>
            <p:cNvPicPr>
              <a:picLocks noChangeAspect="1"/>
            </p:cNvPicPr>
            <p:nvPr/>
          </p:nvPicPr>
          <p:blipFill>
            <a:blip r:embed="rId3"/>
            <a:stretch>
              <a:fillRect/>
            </a:stretch>
          </p:blipFill>
          <p:spPr>
            <a:xfrm>
              <a:off x="9463050" y="3278914"/>
              <a:ext cx="1303193" cy="822583"/>
            </a:xfrm>
            <a:prstGeom prst="rect">
              <a:avLst/>
            </a:prstGeom>
          </p:spPr>
        </p:pic>
        <p:pic>
          <p:nvPicPr>
            <p:cNvPr id="10" name="Picture 9">
              <a:extLst>
                <a:ext uri="{FF2B5EF4-FFF2-40B4-BE49-F238E27FC236}">
                  <a16:creationId xmlns:a16="http://schemas.microsoft.com/office/drawing/2014/main" id="{D89A3135-C09F-64EF-349E-3125331FD579}"/>
                </a:ext>
              </a:extLst>
            </p:cNvPr>
            <p:cNvPicPr>
              <a:picLocks noChangeAspect="1"/>
            </p:cNvPicPr>
            <p:nvPr/>
          </p:nvPicPr>
          <p:blipFill>
            <a:blip r:embed="rId4"/>
            <a:stretch>
              <a:fillRect/>
            </a:stretch>
          </p:blipFill>
          <p:spPr>
            <a:xfrm>
              <a:off x="6820620" y="3251925"/>
              <a:ext cx="1217355" cy="772552"/>
            </a:xfrm>
            <a:prstGeom prst="rect">
              <a:avLst/>
            </a:prstGeom>
          </p:spPr>
        </p:pic>
        <p:pic>
          <p:nvPicPr>
            <p:cNvPr id="13" name="Picture 12">
              <a:extLst>
                <a:ext uri="{FF2B5EF4-FFF2-40B4-BE49-F238E27FC236}">
                  <a16:creationId xmlns:a16="http://schemas.microsoft.com/office/drawing/2014/main" id="{9762115B-FEFD-0C2B-A45C-493DDAFAEDD6}"/>
                </a:ext>
              </a:extLst>
            </p:cNvPr>
            <p:cNvPicPr>
              <a:picLocks noChangeAspect="1"/>
            </p:cNvPicPr>
            <p:nvPr/>
          </p:nvPicPr>
          <p:blipFill>
            <a:blip r:embed="rId5"/>
            <a:stretch>
              <a:fillRect/>
            </a:stretch>
          </p:blipFill>
          <p:spPr>
            <a:xfrm>
              <a:off x="8122332" y="3301789"/>
              <a:ext cx="1170523" cy="717275"/>
            </a:xfrm>
            <a:prstGeom prst="rect">
              <a:avLst/>
            </a:prstGeom>
          </p:spPr>
        </p:pic>
        <p:pic>
          <p:nvPicPr>
            <p:cNvPr id="14" name="Picture 13">
              <a:extLst>
                <a:ext uri="{FF2B5EF4-FFF2-40B4-BE49-F238E27FC236}">
                  <a16:creationId xmlns:a16="http://schemas.microsoft.com/office/drawing/2014/main" id="{3E6F0B7B-28AB-43D7-3407-952AF091F458}"/>
                </a:ext>
              </a:extLst>
            </p:cNvPr>
            <p:cNvPicPr>
              <a:picLocks noChangeAspect="1"/>
            </p:cNvPicPr>
            <p:nvPr/>
          </p:nvPicPr>
          <p:blipFill>
            <a:blip r:embed="rId6"/>
            <a:stretch>
              <a:fillRect/>
            </a:stretch>
          </p:blipFill>
          <p:spPr>
            <a:xfrm>
              <a:off x="10567820" y="3241822"/>
              <a:ext cx="1563928" cy="859675"/>
            </a:xfrm>
            <a:prstGeom prst="rect">
              <a:avLst/>
            </a:prstGeom>
          </p:spPr>
        </p:pic>
      </p:grpSp>
      <p:sp>
        <p:nvSpPr>
          <p:cNvPr id="7" name="TextBox 6">
            <a:extLst>
              <a:ext uri="{FF2B5EF4-FFF2-40B4-BE49-F238E27FC236}">
                <a16:creationId xmlns:a16="http://schemas.microsoft.com/office/drawing/2014/main" id="{DD15E792-4DE5-645D-1A97-7A0166F95239}"/>
              </a:ext>
            </a:extLst>
          </p:cNvPr>
          <p:cNvSpPr txBox="1"/>
          <p:nvPr/>
        </p:nvSpPr>
        <p:spPr>
          <a:xfrm>
            <a:off x="4840273" y="6492875"/>
            <a:ext cx="2087217" cy="246221"/>
          </a:xfrm>
          <a:prstGeom prst="rect">
            <a:avLst/>
          </a:prstGeom>
          <a:noFill/>
        </p:spPr>
        <p:txBody>
          <a:bodyPr wrap="square">
            <a:spAutoFit/>
          </a:bodyPr>
          <a:lstStyle/>
          <a:p>
            <a:pPr algn="ctr"/>
            <a:r>
              <a:rPr lang="en-US" sz="1000" dirty="0"/>
              <a:t>www.w3scholls.com</a:t>
            </a:r>
            <a:endParaRPr lang="hr-HR" sz="1000" dirty="0"/>
          </a:p>
        </p:txBody>
      </p:sp>
    </p:spTree>
    <p:extLst>
      <p:ext uri="{BB962C8B-B14F-4D97-AF65-F5344CB8AC3E}">
        <p14:creationId xmlns:p14="http://schemas.microsoft.com/office/powerpoint/2010/main" val="276876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5301-C09C-5318-F2CB-769289D3A1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FF4C35-6C02-469C-8B38-549BE8F64F80}"/>
              </a:ext>
            </a:extLst>
          </p:cNvPr>
          <p:cNvSpPr>
            <a:spLocks noGrp="1"/>
          </p:cNvSpPr>
          <p:nvPr>
            <p:ph type="title"/>
          </p:nvPr>
        </p:nvSpPr>
        <p:spPr/>
        <p:txBody>
          <a:bodyPr/>
          <a:lstStyle/>
          <a:p>
            <a:r>
              <a:rPr lang="en-US" dirty="0"/>
              <a:t>DATABASES – EXERCISE 1</a:t>
            </a:r>
            <a:endParaRPr lang="hr-HR" dirty="0"/>
          </a:p>
        </p:txBody>
      </p:sp>
      <p:sp>
        <p:nvSpPr>
          <p:cNvPr id="2" name="Text Placeholder 5">
            <a:extLst>
              <a:ext uri="{FF2B5EF4-FFF2-40B4-BE49-F238E27FC236}">
                <a16:creationId xmlns:a16="http://schemas.microsoft.com/office/drawing/2014/main" id="{6282928E-D59F-FFF7-FF3B-FC880C35C0D9}"/>
              </a:ext>
            </a:extLst>
          </p:cNvPr>
          <p:cNvSpPr txBox="1">
            <a:spLocks/>
          </p:cNvSpPr>
          <p:nvPr/>
        </p:nvSpPr>
        <p:spPr>
          <a:xfrm>
            <a:off x="879932" y="2333044"/>
            <a:ext cx="10748188" cy="4545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2400" dirty="0"/>
              <a:t>Get the order number, product name, price, and stock status.
Retrieve the customer's name, the product they purchased, the price, and the order number from multiple tables at the same time.</a:t>
            </a:r>
            <a:endParaRPr lang="hr-HR" sz="2400" dirty="0"/>
          </a:p>
        </p:txBody>
      </p:sp>
      <p:pic>
        <p:nvPicPr>
          <p:cNvPr id="4" name="Picture 3">
            <a:extLst>
              <a:ext uri="{FF2B5EF4-FFF2-40B4-BE49-F238E27FC236}">
                <a16:creationId xmlns:a16="http://schemas.microsoft.com/office/drawing/2014/main" id="{5853B363-8EE1-1DF6-8DF9-34F38CE58E1C}"/>
              </a:ext>
            </a:extLst>
          </p:cNvPr>
          <p:cNvPicPr>
            <a:picLocks noChangeAspect="1"/>
          </p:cNvPicPr>
          <p:nvPr/>
        </p:nvPicPr>
        <p:blipFill>
          <a:blip r:embed="rId3"/>
          <a:stretch>
            <a:fillRect/>
          </a:stretch>
        </p:blipFill>
        <p:spPr>
          <a:xfrm>
            <a:off x="1059389" y="3680785"/>
            <a:ext cx="9419517" cy="924877"/>
          </a:xfrm>
          <a:prstGeom prst="rect">
            <a:avLst/>
          </a:prstGeom>
        </p:spPr>
      </p:pic>
      <p:pic>
        <p:nvPicPr>
          <p:cNvPr id="5" name="Picture 4">
            <a:extLst>
              <a:ext uri="{FF2B5EF4-FFF2-40B4-BE49-F238E27FC236}">
                <a16:creationId xmlns:a16="http://schemas.microsoft.com/office/drawing/2014/main" id="{51AFA748-230C-36E0-5C06-A744C1A0803E}"/>
              </a:ext>
            </a:extLst>
          </p:cNvPr>
          <p:cNvPicPr>
            <a:picLocks noChangeAspect="1"/>
          </p:cNvPicPr>
          <p:nvPr/>
        </p:nvPicPr>
        <p:blipFill>
          <a:blip r:embed="rId4"/>
          <a:stretch>
            <a:fillRect/>
          </a:stretch>
        </p:blipFill>
        <p:spPr>
          <a:xfrm>
            <a:off x="1059389" y="5043188"/>
            <a:ext cx="9563698" cy="898408"/>
          </a:xfrm>
          <a:prstGeom prst="rect">
            <a:avLst/>
          </a:prstGeom>
        </p:spPr>
      </p:pic>
    </p:spTree>
    <p:extLst>
      <p:ext uri="{BB962C8B-B14F-4D97-AF65-F5344CB8AC3E}">
        <p14:creationId xmlns:p14="http://schemas.microsoft.com/office/powerpoint/2010/main" val="305414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407C-EB24-BA2C-A3FB-EDF5A68103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4E8AB8-CF24-FB25-9FE7-358A950CAD8C}"/>
              </a:ext>
            </a:extLst>
          </p:cNvPr>
          <p:cNvSpPr>
            <a:spLocks noGrp="1"/>
          </p:cNvSpPr>
          <p:nvPr>
            <p:ph type="title"/>
          </p:nvPr>
        </p:nvSpPr>
        <p:spPr/>
        <p:txBody>
          <a:bodyPr/>
          <a:lstStyle/>
          <a:p>
            <a:r>
              <a:rPr lang="en-US" dirty="0"/>
              <a:t>DATABASES – </a:t>
            </a:r>
            <a:r>
              <a:rPr lang="hr-HR" dirty="0"/>
              <a:t>RELATIONAL DATABASES</a:t>
            </a:r>
          </a:p>
        </p:txBody>
      </p:sp>
      <p:sp>
        <p:nvSpPr>
          <p:cNvPr id="7" name="TextBox 6">
            <a:extLst>
              <a:ext uri="{FF2B5EF4-FFF2-40B4-BE49-F238E27FC236}">
                <a16:creationId xmlns:a16="http://schemas.microsoft.com/office/drawing/2014/main" id="{1BEF4B6C-6974-FAAD-895A-B58F754AEE64}"/>
              </a:ext>
            </a:extLst>
          </p:cNvPr>
          <p:cNvSpPr txBox="1"/>
          <p:nvPr/>
        </p:nvSpPr>
        <p:spPr>
          <a:xfrm>
            <a:off x="1361564" y="1853007"/>
            <a:ext cx="8860465" cy="707886"/>
          </a:xfrm>
          <a:prstGeom prst="rect">
            <a:avLst/>
          </a:prstGeom>
          <a:noFill/>
        </p:spPr>
        <p:txBody>
          <a:bodyPr wrap="square">
            <a:spAutoFit/>
          </a:bodyPr>
          <a:lstStyle/>
          <a:p>
            <a:r>
              <a:rPr lang="en-US" sz="2000" dirty="0">
                <a:latin typeface="Bahnschrift SemiLight" panose="020B0502040204020203" pitchFamily="34" charset="0"/>
              </a:rPr>
              <a:t>Relationships allow you to connect data from multiple tables, which increases the efficiency of searching and organizing data.</a:t>
            </a:r>
          </a:p>
        </p:txBody>
      </p:sp>
      <p:sp>
        <p:nvSpPr>
          <p:cNvPr id="11" name="TextBox 10">
            <a:extLst>
              <a:ext uri="{FF2B5EF4-FFF2-40B4-BE49-F238E27FC236}">
                <a16:creationId xmlns:a16="http://schemas.microsoft.com/office/drawing/2014/main" id="{E03A8B8C-07C2-ED06-C079-E8D7E2D01377}"/>
              </a:ext>
            </a:extLst>
          </p:cNvPr>
          <p:cNvSpPr txBox="1"/>
          <p:nvPr/>
        </p:nvSpPr>
        <p:spPr>
          <a:xfrm>
            <a:off x="1407526" y="2815724"/>
            <a:ext cx="8860465" cy="1323439"/>
          </a:xfrm>
          <a:prstGeom prst="rect">
            <a:avLst/>
          </a:prstGeom>
          <a:noFill/>
        </p:spPr>
        <p:txBody>
          <a:bodyPr wrap="square">
            <a:spAutoFit/>
          </a:bodyPr>
          <a:lstStyle/>
          <a:p>
            <a:r>
              <a:rPr lang="en-US" sz="2000" dirty="0">
                <a:latin typeface="Bahnschrift SemiLight" panose="020B0502040204020203" pitchFamily="34" charset="0"/>
              </a:rPr>
              <a:t>This relationship means that one row in one table corresponds exactly to one row in another table.</a:t>
            </a:r>
            <a:br>
              <a:rPr lang="en-US" sz="2000" dirty="0">
                <a:latin typeface="Bahnschrift SemiLight" panose="020B0502040204020203" pitchFamily="34" charset="0"/>
              </a:rPr>
            </a:br>
            <a:r>
              <a:rPr lang="en-US" sz="2000" dirty="0">
                <a:latin typeface="Bahnschrift SemiLight" panose="020B0502040204020203" pitchFamily="34" charset="0"/>
              </a:rPr>
              <a:t>It is used to modularize the base and avoid oversized tables with too many columns.</a:t>
            </a:r>
          </a:p>
        </p:txBody>
      </p:sp>
      <p:pic>
        <p:nvPicPr>
          <p:cNvPr id="15" name="Picture 14">
            <a:extLst>
              <a:ext uri="{FF2B5EF4-FFF2-40B4-BE49-F238E27FC236}">
                <a16:creationId xmlns:a16="http://schemas.microsoft.com/office/drawing/2014/main" id="{8012D445-ED3F-6177-2AD9-1303981661B1}"/>
              </a:ext>
            </a:extLst>
          </p:cNvPr>
          <p:cNvPicPr>
            <a:picLocks noChangeAspect="1"/>
          </p:cNvPicPr>
          <p:nvPr/>
        </p:nvPicPr>
        <p:blipFill>
          <a:blip r:embed="rId3"/>
          <a:stretch>
            <a:fillRect/>
          </a:stretch>
        </p:blipFill>
        <p:spPr>
          <a:xfrm>
            <a:off x="6570809" y="4302435"/>
            <a:ext cx="5285911" cy="2190440"/>
          </a:xfrm>
          <a:prstGeom prst="rect">
            <a:avLst/>
          </a:prstGeom>
        </p:spPr>
      </p:pic>
      <p:pic>
        <p:nvPicPr>
          <p:cNvPr id="17" name="Picture 16">
            <a:extLst>
              <a:ext uri="{FF2B5EF4-FFF2-40B4-BE49-F238E27FC236}">
                <a16:creationId xmlns:a16="http://schemas.microsoft.com/office/drawing/2014/main" id="{0DF55976-A505-2E47-446E-A80EC2763B78}"/>
              </a:ext>
            </a:extLst>
          </p:cNvPr>
          <p:cNvPicPr>
            <a:picLocks noChangeAspect="1"/>
          </p:cNvPicPr>
          <p:nvPr/>
        </p:nvPicPr>
        <p:blipFill>
          <a:blip r:embed="rId4"/>
          <a:stretch>
            <a:fillRect/>
          </a:stretch>
        </p:blipFill>
        <p:spPr>
          <a:xfrm>
            <a:off x="668132" y="4297108"/>
            <a:ext cx="5427868" cy="2432679"/>
          </a:xfrm>
          <a:prstGeom prst="rect">
            <a:avLst/>
          </a:prstGeom>
        </p:spPr>
      </p:pic>
    </p:spTree>
    <p:extLst>
      <p:ext uri="{BB962C8B-B14F-4D97-AF65-F5344CB8AC3E}">
        <p14:creationId xmlns:p14="http://schemas.microsoft.com/office/powerpoint/2010/main" val="2592952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E243-C4E6-1E1F-16A0-CFCD63DC2B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FE0FF0-9FA1-CB7C-8A90-34E5466119B2}"/>
              </a:ext>
            </a:extLst>
          </p:cNvPr>
          <p:cNvSpPr>
            <a:spLocks noGrp="1"/>
          </p:cNvSpPr>
          <p:nvPr>
            <p:ph type="title"/>
          </p:nvPr>
        </p:nvSpPr>
        <p:spPr/>
        <p:txBody>
          <a:bodyPr/>
          <a:lstStyle/>
          <a:p>
            <a:r>
              <a:rPr lang="en-US" dirty="0"/>
              <a:t>DATABASES – ONE ON ONE (1:1)</a:t>
            </a:r>
            <a:endParaRPr lang="hr-HR" dirty="0"/>
          </a:p>
        </p:txBody>
      </p:sp>
      <p:sp>
        <p:nvSpPr>
          <p:cNvPr id="2" name="TextBox 1">
            <a:extLst>
              <a:ext uri="{FF2B5EF4-FFF2-40B4-BE49-F238E27FC236}">
                <a16:creationId xmlns:a16="http://schemas.microsoft.com/office/drawing/2014/main" id="{5BAC49D8-F2CF-F07F-BB54-86BA525DFB75}"/>
              </a:ext>
            </a:extLst>
          </p:cNvPr>
          <p:cNvSpPr txBox="1"/>
          <p:nvPr/>
        </p:nvSpPr>
        <p:spPr>
          <a:xfrm>
            <a:off x="653280" y="1959710"/>
            <a:ext cx="10515599" cy="1569660"/>
          </a:xfrm>
          <a:prstGeom prst="rect">
            <a:avLst/>
          </a:prstGeom>
          <a:noFill/>
        </p:spPr>
        <p:txBody>
          <a:bodyPr wrap="square">
            <a:spAutoFit/>
          </a:bodyPr>
          <a:lstStyle/>
          <a:p>
            <a:r>
              <a:rPr lang="en-US" sz="2400" dirty="0">
                <a:latin typeface="Bahnschrift SemiLight" panose="020B0502040204020203" pitchFamily="34" charset="0"/>
              </a:rPr>
              <a:t>This relationship means that one row in one table corresponds exactly to one row in another table.</a:t>
            </a:r>
            <a:br>
              <a:rPr lang="en-US" sz="2400" dirty="0">
                <a:latin typeface="Bahnschrift SemiLight" panose="020B0502040204020203" pitchFamily="34" charset="0"/>
              </a:rPr>
            </a:br>
            <a:r>
              <a:rPr lang="en-US" sz="2400" dirty="0">
                <a:latin typeface="Bahnschrift SemiLight" panose="020B0502040204020203" pitchFamily="34" charset="0"/>
              </a:rPr>
              <a:t>It is used to modularize the base and avoid oversized tables with too many columns.</a:t>
            </a:r>
          </a:p>
        </p:txBody>
      </p:sp>
      <p:pic>
        <p:nvPicPr>
          <p:cNvPr id="4" name="Picture 3">
            <a:extLst>
              <a:ext uri="{FF2B5EF4-FFF2-40B4-BE49-F238E27FC236}">
                <a16:creationId xmlns:a16="http://schemas.microsoft.com/office/drawing/2014/main" id="{A2C75C2A-D62D-D3AD-6025-0C6EB7606C39}"/>
              </a:ext>
            </a:extLst>
          </p:cNvPr>
          <p:cNvPicPr>
            <a:picLocks noChangeAspect="1"/>
          </p:cNvPicPr>
          <p:nvPr/>
        </p:nvPicPr>
        <p:blipFill>
          <a:blip r:embed="rId3"/>
          <a:stretch>
            <a:fillRect/>
          </a:stretch>
        </p:blipFill>
        <p:spPr>
          <a:xfrm>
            <a:off x="7709448" y="4256388"/>
            <a:ext cx="4482552" cy="1857534"/>
          </a:xfrm>
          <a:prstGeom prst="rect">
            <a:avLst/>
          </a:prstGeom>
        </p:spPr>
      </p:pic>
      <p:pic>
        <p:nvPicPr>
          <p:cNvPr id="13" name="Picture 12">
            <a:extLst>
              <a:ext uri="{FF2B5EF4-FFF2-40B4-BE49-F238E27FC236}">
                <a16:creationId xmlns:a16="http://schemas.microsoft.com/office/drawing/2014/main" id="{CA8939AA-BC1A-DC2B-DBF5-E4571B5EA48F}"/>
              </a:ext>
            </a:extLst>
          </p:cNvPr>
          <p:cNvPicPr>
            <a:picLocks noChangeAspect="1"/>
          </p:cNvPicPr>
          <p:nvPr/>
        </p:nvPicPr>
        <p:blipFill>
          <a:blip r:embed="rId4"/>
          <a:stretch>
            <a:fillRect/>
          </a:stretch>
        </p:blipFill>
        <p:spPr>
          <a:xfrm>
            <a:off x="838200" y="3681771"/>
            <a:ext cx="6606047" cy="3006768"/>
          </a:xfrm>
          <a:prstGeom prst="rect">
            <a:avLst/>
          </a:prstGeom>
        </p:spPr>
      </p:pic>
    </p:spTree>
    <p:extLst>
      <p:ext uri="{BB962C8B-B14F-4D97-AF65-F5344CB8AC3E}">
        <p14:creationId xmlns:p14="http://schemas.microsoft.com/office/powerpoint/2010/main" val="752218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9EC1F-D6F9-1B08-6E9A-41A6DB62B3D0}"/>
              </a:ext>
            </a:extLst>
          </p:cNvPr>
          <p:cNvSpPr>
            <a:spLocks noGrp="1"/>
          </p:cNvSpPr>
          <p:nvPr>
            <p:ph type="title"/>
          </p:nvPr>
        </p:nvSpPr>
        <p:spPr/>
        <p:txBody>
          <a:bodyPr/>
          <a:lstStyle/>
          <a:p>
            <a:r>
              <a:rPr lang="en-US" dirty="0"/>
              <a:t>SUMMARY</a:t>
            </a:r>
            <a:endParaRPr lang="hr-HR" dirty="0"/>
          </a:p>
        </p:txBody>
      </p:sp>
      <p:sp>
        <p:nvSpPr>
          <p:cNvPr id="5" name="Rectangle 1">
            <a:extLst>
              <a:ext uri="{FF2B5EF4-FFF2-40B4-BE49-F238E27FC236}">
                <a16:creationId xmlns:a16="http://schemas.microsoft.com/office/drawing/2014/main" id="{F2C82B81-7709-2EAF-D095-2F4AE97E5FB3}"/>
              </a:ext>
            </a:extLst>
          </p:cNvPr>
          <p:cNvSpPr>
            <a:spLocks noGrp="1" noChangeArrowheads="1"/>
          </p:cNvSpPr>
          <p:nvPr>
            <p:ph idx="1"/>
          </p:nvPr>
        </p:nvSpPr>
        <p:spPr bwMode="auto">
          <a:xfrm>
            <a:off x="838200" y="2431633"/>
            <a:ext cx="1083553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latin typeface="Arial" panose="020B0604020202020204" pitchFamily="34" charset="0"/>
              </a:rPr>
              <a:t>Databases</a:t>
            </a:r>
            <a:r>
              <a:rPr kumimoji="0" lang="sr-Latn-RS" altLang="sr-Latn-RS" sz="2200" b="0" i="0" u="none" strike="noStrike" cap="none" normalizeH="0" baseline="0" dirty="0">
                <a:ln>
                  <a:noFill/>
                </a:ln>
                <a:solidFill>
                  <a:schemeClr val="tx1"/>
                </a:solidFill>
                <a:effectLst/>
                <a:latin typeface="Arial" panose="020B0604020202020204" pitchFamily="34" charset="0"/>
              </a:rPr>
              <a:t> store data permanently (unlike 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latin typeface="Arial" panose="020B0604020202020204" pitchFamily="34" charset="0"/>
              </a:rPr>
              <a:t>SQL databases</a:t>
            </a:r>
            <a:r>
              <a:rPr kumimoji="0" lang="sr-Latn-RS" altLang="sr-Latn-RS" sz="2200" b="0" i="0" u="none" strike="noStrike" cap="none" normalizeH="0" baseline="0" dirty="0">
                <a:ln>
                  <a:noFill/>
                </a:ln>
                <a:solidFill>
                  <a:schemeClr val="tx1"/>
                </a:solidFill>
                <a:effectLst/>
                <a:latin typeface="Arial" panose="020B0604020202020204" pitchFamily="34" charset="0"/>
              </a:rPr>
              <a:t> (relational): structured tables, use SQL (e.g., PostgreSQL, MySQL).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latin typeface="Arial" panose="020B0604020202020204" pitchFamily="34" charset="0"/>
              </a:rPr>
              <a:t>NoSQL databases</a:t>
            </a:r>
            <a:r>
              <a:rPr kumimoji="0" lang="sr-Latn-RS" altLang="sr-Latn-RS" sz="2200" b="0" i="0" u="none" strike="noStrike" cap="none" normalizeH="0" baseline="0" dirty="0">
                <a:ln>
                  <a:noFill/>
                </a:ln>
                <a:solidFill>
                  <a:schemeClr val="tx1"/>
                </a:solidFill>
                <a:effectLst/>
                <a:latin typeface="Arial" panose="020B0604020202020204" pitchFamily="34" charset="0"/>
              </a:rPr>
              <a:t>: flexible, JSON-like storage (e.g., MongoDB, Redis).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latin typeface="Arial" panose="020B0604020202020204" pitchFamily="34" charset="0"/>
              </a:rPr>
              <a:t>PostgreSQL</a:t>
            </a:r>
            <a:r>
              <a:rPr kumimoji="0" lang="sr-Latn-RS" altLang="sr-Latn-RS" sz="2200" b="0" i="0" u="none" strike="noStrike" cap="none" normalizeH="0" baseline="0" dirty="0">
                <a:ln>
                  <a:noFill/>
                </a:ln>
                <a:solidFill>
                  <a:schemeClr val="tx1"/>
                </a:solidFill>
                <a:effectLst/>
                <a:latin typeface="Arial" panose="020B0604020202020204" pitchFamily="34" charset="0"/>
              </a:rPr>
              <a:t>: popular, free, reliable, supports many data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latin typeface="Arial" panose="020B0604020202020204" pitchFamily="34" charset="0"/>
              </a:rPr>
              <a:t>Relationships</a:t>
            </a:r>
            <a:r>
              <a:rPr kumimoji="0" lang="sr-Latn-RS" altLang="sr-Latn-RS" sz="22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sr-Latn-RS" altLang="sr-Latn-RS" sz="2200" b="0" i="0" u="none" strike="noStrike" cap="none" normalizeH="0" baseline="0" dirty="0">
                <a:ln>
                  <a:noFill/>
                </a:ln>
                <a:solidFill>
                  <a:schemeClr val="tx1"/>
                </a:solidFill>
                <a:effectLst/>
                <a:latin typeface="Arial" panose="020B0604020202020204" pitchFamily="34" charset="0"/>
              </a:rPr>
              <a:t>1:1 – One row linked to one row.</a:t>
            </a:r>
          </a:p>
          <a:p>
            <a:pPr marL="457200" lvl="1" indent="0" eaLnBrk="0" fontAlgn="base" hangingPunct="0">
              <a:lnSpc>
                <a:spcPct val="100000"/>
              </a:lnSpc>
              <a:spcBef>
                <a:spcPct val="0"/>
              </a:spcBef>
              <a:spcAft>
                <a:spcPct val="0"/>
              </a:spcAft>
              <a:buFontTx/>
              <a:buChar char="•"/>
            </a:pPr>
            <a:r>
              <a:rPr kumimoji="0" lang="sr-Latn-RS" altLang="sr-Latn-RS" sz="2200" b="0" i="0" u="none" strike="noStrike" cap="none" normalizeH="0" baseline="0" dirty="0">
                <a:ln>
                  <a:noFill/>
                </a:ln>
                <a:solidFill>
                  <a:schemeClr val="tx1"/>
                </a:solidFill>
                <a:effectLst/>
                <a:latin typeface="Arial" panose="020B0604020202020204" pitchFamily="34" charset="0"/>
              </a:rPr>
              <a:t>1:M – One row linked to many rows.</a:t>
            </a:r>
          </a:p>
          <a:p>
            <a:pPr marL="457200" lvl="1" indent="0" eaLnBrk="0" fontAlgn="base" hangingPunct="0">
              <a:lnSpc>
                <a:spcPct val="100000"/>
              </a:lnSpc>
              <a:spcBef>
                <a:spcPct val="0"/>
              </a:spcBef>
              <a:spcAft>
                <a:spcPct val="0"/>
              </a:spcAft>
              <a:buFontTx/>
              <a:buChar char="•"/>
            </a:pPr>
            <a:r>
              <a:rPr kumimoji="0" lang="sr-Latn-RS" altLang="sr-Latn-RS" sz="2200" b="0" i="0" u="none" strike="noStrike" cap="none" normalizeH="0" baseline="0" dirty="0">
                <a:ln>
                  <a:noFill/>
                </a:ln>
                <a:solidFill>
                  <a:schemeClr val="tx1"/>
                </a:solidFill>
                <a:effectLst/>
                <a:latin typeface="Arial" panose="020B0604020202020204" pitchFamily="34" charset="0"/>
              </a:rPr>
              <a:t>M:M – Many rows linked to many 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latin typeface="Arial" panose="020B0604020202020204" pitchFamily="34" charset="0"/>
              </a:rPr>
              <a:t>SQL commands</a:t>
            </a:r>
            <a:r>
              <a:rPr kumimoji="0" lang="sr-Latn-RS" altLang="sr-Latn-RS" sz="2200" b="0" i="0" u="none" strike="noStrike" cap="none" normalizeH="0" baseline="0" dirty="0">
                <a:ln>
                  <a:noFill/>
                </a:ln>
                <a:solidFill>
                  <a:schemeClr val="tx1"/>
                </a:solidFill>
                <a:effectLst/>
                <a:latin typeface="Arial" panose="020B0604020202020204" pitchFamily="34" charset="0"/>
              </a:rPr>
              <a:t>: CREATE, INSERT, SELECT, UPDATE, DELETE, JOIN.</a:t>
            </a:r>
          </a:p>
        </p:txBody>
      </p:sp>
    </p:spTree>
    <p:extLst>
      <p:ext uri="{BB962C8B-B14F-4D97-AF65-F5344CB8AC3E}">
        <p14:creationId xmlns:p14="http://schemas.microsoft.com/office/powerpoint/2010/main" val="1007660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5E4C0-4EF8-6332-D55E-56ECAB47CE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E5F576-62DD-F668-7996-4DD60F69A11C}"/>
              </a:ext>
            </a:extLst>
          </p:cNvPr>
          <p:cNvSpPr>
            <a:spLocks noGrp="1"/>
          </p:cNvSpPr>
          <p:nvPr>
            <p:ph type="title"/>
          </p:nvPr>
        </p:nvSpPr>
        <p:spPr/>
        <p:txBody>
          <a:bodyPr/>
          <a:lstStyle/>
          <a:p>
            <a:r>
              <a:rPr lang="en-US" dirty="0"/>
              <a:t>DATABASES – ONE ON ONE (1:1)</a:t>
            </a:r>
            <a:endParaRPr lang="hr-HR" dirty="0"/>
          </a:p>
        </p:txBody>
      </p:sp>
      <p:pic>
        <p:nvPicPr>
          <p:cNvPr id="6" name="Picture 5">
            <a:extLst>
              <a:ext uri="{FF2B5EF4-FFF2-40B4-BE49-F238E27FC236}">
                <a16:creationId xmlns:a16="http://schemas.microsoft.com/office/drawing/2014/main" id="{7DA9BA12-FAAA-89EA-7DE5-3AE7B6BADF6E}"/>
              </a:ext>
            </a:extLst>
          </p:cNvPr>
          <p:cNvPicPr>
            <a:picLocks noChangeAspect="1"/>
          </p:cNvPicPr>
          <p:nvPr/>
        </p:nvPicPr>
        <p:blipFill>
          <a:blip r:embed="rId3"/>
          <a:stretch>
            <a:fillRect/>
          </a:stretch>
        </p:blipFill>
        <p:spPr>
          <a:xfrm>
            <a:off x="1237939" y="1828695"/>
            <a:ext cx="7212104" cy="1344434"/>
          </a:xfrm>
          <a:prstGeom prst="rect">
            <a:avLst/>
          </a:prstGeom>
        </p:spPr>
      </p:pic>
      <p:pic>
        <p:nvPicPr>
          <p:cNvPr id="7" name="Picture 6">
            <a:extLst>
              <a:ext uri="{FF2B5EF4-FFF2-40B4-BE49-F238E27FC236}">
                <a16:creationId xmlns:a16="http://schemas.microsoft.com/office/drawing/2014/main" id="{14845F61-FC9B-2D56-C2D9-3ECAF665B1CE}"/>
              </a:ext>
            </a:extLst>
          </p:cNvPr>
          <p:cNvPicPr>
            <a:picLocks noChangeAspect="1"/>
          </p:cNvPicPr>
          <p:nvPr/>
        </p:nvPicPr>
        <p:blipFill>
          <a:blip r:embed="rId4"/>
          <a:stretch>
            <a:fillRect/>
          </a:stretch>
        </p:blipFill>
        <p:spPr>
          <a:xfrm>
            <a:off x="1237939" y="3429000"/>
            <a:ext cx="6591706" cy="1395070"/>
          </a:xfrm>
          <a:prstGeom prst="rect">
            <a:avLst/>
          </a:prstGeom>
        </p:spPr>
      </p:pic>
      <p:pic>
        <p:nvPicPr>
          <p:cNvPr id="9" name="Picture 8">
            <a:extLst>
              <a:ext uri="{FF2B5EF4-FFF2-40B4-BE49-F238E27FC236}">
                <a16:creationId xmlns:a16="http://schemas.microsoft.com/office/drawing/2014/main" id="{C08307BA-915D-C3BE-50C9-77E6B45F52F2}"/>
              </a:ext>
            </a:extLst>
          </p:cNvPr>
          <p:cNvPicPr>
            <a:picLocks noChangeAspect="1"/>
          </p:cNvPicPr>
          <p:nvPr/>
        </p:nvPicPr>
        <p:blipFill>
          <a:blip r:embed="rId5"/>
          <a:stretch>
            <a:fillRect/>
          </a:stretch>
        </p:blipFill>
        <p:spPr>
          <a:xfrm>
            <a:off x="1237939" y="5079941"/>
            <a:ext cx="8416528" cy="1427362"/>
          </a:xfrm>
          <a:prstGeom prst="rect">
            <a:avLst/>
          </a:prstGeom>
        </p:spPr>
      </p:pic>
    </p:spTree>
    <p:extLst>
      <p:ext uri="{BB962C8B-B14F-4D97-AF65-F5344CB8AC3E}">
        <p14:creationId xmlns:p14="http://schemas.microsoft.com/office/powerpoint/2010/main" val="4205993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039B-60AE-97B0-1BBA-C176AE2968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2F5A41-F6F2-7E95-F6C5-C44D4C71893A}"/>
              </a:ext>
            </a:extLst>
          </p:cNvPr>
          <p:cNvSpPr>
            <a:spLocks noGrp="1"/>
          </p:cNvSpPr>
          <p:nvPr>
            <p:ph type="title"/>
          </p:nvPr>
        </p:nvSpPr>
        <p:spPr/>
        <p:txBody>
          <a:bodyPr/>
          <a:lstStyle/>
          <a:p>
            <a:r>
              <a:rPr lang="en-US" dirty="0"/>
              <a:t>DATABASES – EXERCISE 2</a:t>
            </a:r>
            <a:endParaRPr lang="hr-HR" dirty="0"/>
          </a:p>
        </p:txBody>
      </p:sp>
      <p:sp>
        <p:nvSpPr>
          <p:cNvPr id="6" name="Text Placeholder 5">
            <a:extLst>
              <a:ext uri="{FF2B5EF4-FFF2-40B4-BE49-F238E27FC236}">
                <a16:creationId xmlns:a16="http://schemas.microsoft.com/office/drawing/2014/main" id="{565666B8-0854-BF90-E6C3-1C5F86060FD4}"/>
              </a:ext>
            </a:extLst>
          </p:cNvPr>
          <p:cNvSpPr txBox="1">
            <a:spLocks/>
          </p:cNvSpPr>
          <p:nvPr/>
        </p:nvSpPr>
        <p:spPr>
          <a:xfrm>
            <a:off x="1116338" y="216028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Try creating these tables in PostgreSQL on your own and testing the JOIN query!
</a:t>
            </a:r>
            <a:br>
              <a:rPr lang="en-US" sz="2400" dirty="0">
                <a:latin typeface="Bahnschrift SemiLight" panose="020B0502040204020203" pitchFamily="34" charset="0"/>
              </a:rPr>
            </a:br>
            <a:r>
              <a:rPr lang="en-US" sz="2400" dirty="0">
                <a:latin typeface="Bahnschrift SemiLight" panose="020B0502040204020203" pitchFamily="34" charset="0"/>
              </a:rPr>
              <a:t>- You can add more students and their contacts.</a:t>
            </a:r>
            <a:br>
              <a:rPr lang="en-US" sz="2400" dirty="0">
                <a:latin typeface="Bahnschrift SemiLight" panose="020B0502040204020203" pitchFamily="34" charset="0"/>
              </a:rPr>
            </a:br>
            <a:r>
              <a:rPr lang="en-US" sz="2400" dirty="0">
                <a:latin typeface="Bahnschrift SemiLight" panose="020B0502040204020203" pitchFamily="34" charset="0"/>
              </a:rPr>
              <a:t>- You can experiment with adding new attributes to your tables.</a:t>
            </a:r>
            <a:endParaRPr lang="hr-HR" sz="24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7B2D392A-99E7-F8AD-B840-2365913D01CB}"/>
              </a:ext>
            </a:extLst>
          </p:cNvPr>
          <p:cNvPicPr>
            <a:picLocks noChangeAspect="1"/>
          </p:cNvPicPr>
          <p:nvPr/>
        </p:nvPicPr>
        <p:blipFill>
          <a:blip r:embed="rId3"/>
          <a:stretch>
            <a:fillRect/>
          </a:stretch>
        </p:blipFill>
        <p:spPr>
          <a:xfrm>
            <a:off x="5562842" y="2423583"/>
            <a:ext cx="4852491" cy="2010834"/>
          </a:xfrm>
          <a:prstGeom prst="rect">
            <a:avLst/>
          </a:prstGeom>
        </p:spPr>
      </p:pic>
      <p:pic>
        <p:nvPicPr>
          <p:cNvPr id="8" name="Picture 7">
            <a:extLst>
              <a:ext uri="{FF2B5EF4-FFF2-40B4-BE49-F238E27FC236}">
                <a16:creationId xmlns:a16="http://schemas.microsoft.com/office/drawing/2014/main" id="{A88DAF57-32BE-B1F8-9B15-4F3445989AF5}"/>
              </a:ext>
            </a:extLst>
          </p:cNvPr>
          <p:cNvPicPr>
            <a:picLocks noChangeAspect="1"/>
          </p:cNvPicPr>
          <p:nvPr/>
        </p:nvPicPr>
        <p:blipFill>
          <a:blip r:embed="rId4"/>
          <a:stretch>
            <a:fillRect/>
          </a:stretch>
        </p:blipFill>
        <p:spPr>
          <a:xfrm>
            <a:off x="5729219" y="4968240"/>
            <a:ext cx="6103434" cy="1035085"/>
          </a:xfrm>
          <a:prstGeom prst="rect">
            <a:avLst/>
          </a:prstGeom>
        </p:spPr>
      </p:pic>
    </p:spTree>
    <p:extLst>
      <p:ext uri="{BB962C8B-B14F-4D97-AF65-F5344CB8AC3E}">
        <p14:creationId xmlns:p14="http://schemas.microsoft.com/office/powerpoint/2010/main" val="3736935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2E680-596C-E894-D125-60EC1E37C6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778F29-26C4-0EBA-3106-C6FFC6FC0EE7}"/>
              </a:ext>
            </a:extLst>
          </p:cNvPr>
          <p:cNvSpPr>
            <a:spLocks noGrp="1"/>
          </p:cNvSpPr>
          <p:nvPr>
            <p:ph type="title"/>
          </p:nvPr>
        </p:nvSpPr>
        <p:spPr/>
        <p:txBody>
          <a:bodyPr/>
          <a:lstStyle/>
          <a:p>
            <a:r>
              <a:rPr lang="en-US" dirty="0"/>
              <a:t>DATABASES – ONE TO MANY(1:M)</a:t>
            </a:r>
            <a:endParaRPr lang="hr-HR" dirty="0"/>
          </a:p>
        </p:txBody>
      </p:sp>
      <p:sp>
        <p:nvSpPr>
          <p:cNvPr id="6" name="TextBox 5">
            <a:extLst>
              <a:ext uri="{FF2B5EF4-FFF2-40B4-BE49-F238E27FC236}">
                <a16:creationId xmlns:a16="http://schemas.microsoft.com/office/drawing/2014/main" id="{13A70814-3C39-73E3-5847-ED665EFFE655}"/>
              </a:ext>
            </a:extLst>
          </p:cNvPr>
          <p:cNvSpPr txBox="1"/>
          <p:nvPr/>
        </p:nvSpPr>
        <p:spPr>
          <a:xfrm>
            <a:off x="1091609" y="2106906"/>
            <a:ext cx="10008781" cy="830997"/>
          </a:xfrm>
          <a:prstGeom prst="rect">
            <a:avLst/>
          </a:prstGeom>
          <a:noFill/>
        </p:spPr>
        <p:txBody>
          <a:bodyPr wrap="square">
            <a:spAutoFit/>
          </a:bodyPr>
          <a:lstStyle/>
          <a:p>
            <a:r>
              <a:rPr lang="en-US" sz="2400" dirty="0">
                <a:latin typeface="Bahnschrift SemiLight" panose="020B0502040204020203" pitchFamily="34" charset="0"/>
              </a:rPr>
              <a:t>A one-to-many (1:M) relationship occurs when one record in one table can be related to multiple records in another table.</a:t>
            </a:r>
          </a:p>
        </p:txBody>
      </p:sp>
      <p:pic>
        <p:nvPicPr>
          <p:cNvPr id="7" name="Picture 6">
            <a:extLst>
              <a:ext uri="{FF2B5EF4-FFF2-40B4-BE49-F238E27FC236}">
                <a16:creationId xmlns:a16="http://schemas.microsoft.com/office/drawing/2014/main" id="{0B8D3303-D0ED-FEA9-1A87-5BE21AA8A400}"/>
              </a:ext>
            </a:extLst>
          </p:cNvPr>
          <p:cNvPicPr>
            <a:picLocks noChangeAspect="1"/>
          </p:cNvPicPr>
          <p:nvPr/>
        </p:nvPicPr>
        <p:blipFill>
          <a:blip r:embed="rId3"/>
          <a:stretch>
            <a:fillRect/>
          </a:stretch>
        </p:blipFill>
        <p:spPr>
          <a:xfrm>
            <a:off x="838200" y="3772286"/>
            <a:ext cx="5286374" cy="2153113"/>
          </a:xfrm>
          <a:prstGeom prst="rect">
            <a:avLst/>
          </a:prstGeom>
        </p:spPr>
      </p:pic>
      <p:sp>
        <p:nvSpPr>
          <p:cNvPr id="9" name="TextBox 8">
            <a:extLst>
              <a:ext uri="{FF2B5EF4-FFF2-40B4-BE49-F238E27FC236}">
                <a16:creationId xmlns:a16="http://schemas.microsoft.com/office/drawing/2014/main" id="{8791A06C-743E-1543-B795-8391A720EF34}"/>
              </a:ext>
            </a:extLst>
          </p:cNvPr>
          <p:cNvSpPr txBox="1"/>
          <p:nvPr/>
        </p:nvSpPr>
        <p:spPr>
          <a:xfrm>
            <a:off x="6432697" y="3713835"/>
            <a:ext cx="4082902" cy="2246769"/>
          </a:xfrm>
          <a:prstGeom prst="rect">
            <a:avLst/>
          </a:prstGeom>
          <a:noFill/>
        </p:spPr>
        <p:txBody>
          <a:bodyPr wrap="square">
            <a:spAutoFit/>
          </a:bodyPr>
          <a:lstStyle/>
          <a:p>
            <a:r>
              <a:rPr lang="en-US" sz="2000" dirty="0">
                <a:latin typeface="Bahnschrift SemiLight" panose="020B0502040204020203" pitchFamily="34" charset="0"/>
              </a:rPr>
              <a:t>Real-life examples:</a:t>
            </a:r>
            <a:br>
              <a:rPr lang="en-US" sz="2000" dirty="0">
                <a:latin typeface="Bahnschrift SemiLight" panose="020B0502040204020203" pitchFamily="34" charset="0"/>
              </a:rPr>
            </a:br>
            <a:r>
              <a:rPr lang="en-US" sz="2000" dirty="0">
                <a:latin typeface="Bahnschrift SemiLight" panose="020B0502040204020203" pitchFamily="34" charset="0"/>
              </a:rPr>
              <a:t>- One student can submit multiple homework.</a:t>
            </a:r>
            <a:br>
              <a:rPr lang="en-US" sz="2000" dirty="0">
                <a:latin typeface="Bahnschrift SemiLight" panose="020B0502040204020203" pitchFamily="34" charset="0"/>
              </a:rPr>
            </a:br>
            <a:r>
              <a:rPr lang="en-US" sz="2000" dirty="0">
                <a:latin typeface="Bahnschrift SemiLight" panose="020B0502040204020203" pitchFamily="34" charset="0"/>
              </a:rPr>
              <a:t>- One customer can make multiple orders.</a:t>
            </a:r>
            <a:br>
              <a:rPr lang="en-US" sz="2000" dirty="0">
                <a:latin typeface="Bahnschrift SemiLight" panose="020B0502040204020203" pitchFamily="34" charset="0"/>
              </a:rPr>
            </a:br>
            <a:r>
              <a:rPr lang="en-US" sz="2000" dirty="0">
                <a:latin typeface="Bahnschrift SemiLight" panose="020B0502040204020203" pitchFamily="34" charset="0"/>
              </a:rPr>
              <a:t>- One author can write multiple books.</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3191367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8206F-5CAA-7720-52D9-2ECC9913BD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8FA3B5-D661-28EB-A98E-D7FB9F3C2672}"/>
              </a:ext>
            </a:extLst>
          </p:cNvPr>
          <p:cNvSpPr>
            <a:spLocks noGrp="1"/>
          </p:cNvSpPr>
          <p:nvPr>
            <p:ph type="title"/>
          </p:nvPr>
        </p:nvSpPr>
        <p:spPr>
          <a:xfrm>
            <a:off x="960120" y="182245"/>
            <a:ext cx="10515600" cy="1325563"/>
          </a:xfrm>
        </p:spPr>
        <p:txBody>
          <a:bodyPr/>
          <a:lstStyle/>
          <a:p>
            <a:r>
              <a:rPr lang="en-US" dirty="0"/>
              <a:t>DATABASES – ONE TO MANY(1:M)</a:t>
            </a:r>
            <a:endParaRPr lang="hr-HR" dirty="0"/>
          </a:p>
        </p:txBody>
      </p:sp>
      <p:sp>
        <p:nvSpPr>
          <p:cNvPr id="2" name="TextBox 1">
            <a:extLst>
              <a:ext uri="{FF2B5EF4-FFF2-40B4-BE49-F238E27FC236}">
                <a16:creationId xmlns:a16="http://schemas.microsoft.com/office/drawing/2014/main" id="{3C670B2A-9DB9-AB28-74F9-26F6F31E6182}"/>
              </a:ext>
            </a:extLst>
          </p:cNvPr>
          <p:cNvSpPr txBox="1"/>
          <p:nvPr/>
        </p:nvSpPr>
        <p:spPr>
          <a:xfrm>
            <a:off x="668965" y="2414670"/>
            <a:ext cx="1945758" cy="400110"/>
          </a:xfrm>
          <a:prstGeom prst="rect">
            <a:avLst/>
          </a:prstGeom>
          <a:noFill/>
        </p:spPr>
        <p:txBody>
          <a:bodyPr wrap="square">
            <a:spAutoFit/>
          </a:bodyPr>
          <a:lstStyle/>
          <a:p>
            <a:r>
              <a:rPr lang="hr-HR" sz="2000">
                <a:latin typeface="Bahnschrift SemiLight" panose="020B0502040204020203" pitchFamily="34" charset="0"/>
              </a:rPr>
              <a:t>Creating Tables</a:t>
            </a:r>
            <a:endParaRPr lang="hr-HR" sz="2000" dirty="0">
              <a:latin typeface="Bahnschrift SemiLight" panose="020B0502040204020203" pitchFamily="34" charset="0"/>
            </a:endParaRPr>
          </a:p>
        </p:txBody>
      </p:sp>
      <p:sp>
        <p:nvSpPr>
          <p:cNvPr id="4" name="TextBox 3">
            <a:extLst>
              <a:ext uri="{FF2B5EF4-FFF2-40B4-BE49-F238E27FC236}">
                <a16:creationId xmlns:a16="http://schemas.microsoft.com/office/drawing/2014/main" id="{513ED019-FA9F-DCDB-380E-B6BD0B96CDC0}"/>
              </a:ext>
            </a:extLst>
          </p:cNvPr>
          <p:cNvSpPr txBox="1"/>
          <p:nvPr/>
        </p:nvSpPr>
        <p:spPr>
          <a:xfrm>
            <a:off x="6096000" y="2414670"/>
            <a:ext cx="2514599" cy="400110"/>
          </a:xfrm>
          <a:prstGeom prst="rect">
            <a:avLst/>
          </a:prstGeom>
          <a:noFill/>
        </p:spPr>
        <p:txBody>
          <a:bodyPr wrap="square">
            <a:spAutoFit/>
          </a:bodyPr>
          <a:lstStyle/>
          <a:p>
            <a:r>
              <a:rPr lang="hr-HR" sz="2000" dirty="0" err="1">
                <a:latin typeface="Bahnschrift SemiLight" panose="020B0502040204020203" pitchFamily="34" charset="0"/>
              </a:rPr>
              <a:t>Inserting</a:t>
            </a:r>
            <a:r>
              <a:rPr lang="hr-HR" sz="2000" dirty="0">
                <a:latin typeface="Bahnschrift SemiLight" panose="020B0502040204020203" pitchFamily="34" charset="0"/>
              </a:rPr>
              <a:t> data</a:t>
            </a:r>
          </a:p>
        </p:txBody>
      </p:sp>
      <p:pic>
        <p:nvPicPr>
          <p:cNvPr id="10" name="Picture 9">
            <a:extLst>
              <a:ext uri="{FF2B5EF4-FFF2-40B4-BE49-F238E27FC236}">
                <a16:creationId xmlns:a16="http://schemas.microsoft.com/office/drawing/2014/main" id="{73295C6F-6EF1-A31C-96F9-2551F4A50AAA}"/>
              </a:ext>
            </a:extLst>
          </p:cNvPr>
          <p:cNvPicPr>
            <a:picLocks noChangeAspect="1"/>
          </p:cNvPicPr>
          <p:nvPr/>
        </p:nvPicPr>
        <p:blipFill>
          <a:blip r:embed="rId3"/>
          <a:stretch>
            <a:fillRect/>
          </a:stretch>
        </p:blipFill>
        <p:spPr>
          <a:xfrm>
            <a:off x="204810" y="3038329"/>
            <a:ext cx="3777703" cy="2704746"/>
          </a:xfrm>
          <a:prstGeom prst="rect">
            <a:avLst/>
          </a:prstGeom>
        </p:spPr>
      </p:pic>
      <p:pic>
        <p:nvPicPr>
          <p:cNvPr id="14" name="Picture 13">
            <a:extLst>
              <a:ext uri="{FF2B5EF4-FFF2-40B4-BE49-F238E27FC236}">
                <a16:creationId xmlns:a16="http://schemas.microsoft.com/office/drawing/2014/main" id="{6AFC3E20-7AB3-F926-4972-B290F6EAFC1B}"/>
              </a:ext>
            </a:extLst>
          </p:cNvPr>
          <p:cNvPicPr>
            <a:picLocks noChangeAspect="1"/>
          </p:cNvPicPr>
          <p:nvPr/>
        </p:nvPicPr>
        <p:blipFill>
          <a:blip r:embed="rId4"/>
          <a:stretch>
            <a:fillRect/>
          </a:stretch>
        </p:blipFill>
        <p:spPr>
          <a:xfrm>
            <a:off x="5208839" y="3038329"/>
            <a:ext cx="5414064" cy="2458496"/>
          </a:xfrm>
          <a:prstGeom prst="rect">
            <a:avLst/>
          </a:prstGeom>
        </p:spPr>
      </p:pic>
    </p:spTree>
    <p:extLst>
      <p:ext uri="{BB962C8B-B14F-4D97-AF65-F5344CB8AC3E}">
        <p14:creationId xmlns:p14="http://schemas.microsoft.com/office/powerpoint/2010/main" val="3139466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FC717-3B1E-76C5-8BEA-577F176E56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A6422D-26D2-3201-C4EA-FE9909D808D1}"/>
              </a:ext>
            </a:extLst>
          </p:cNvPr>
          <p:cNvSpPr>
            <a:spLocks noGrp="1"/>
          </p:cNvSpPr>
          <p:nvPr>
            <p:ph type="title"/>
          </p:nvPr>
        </p:nvSpPr>
        <p:spPr/>
        <p:txBody>
          <a:bodyPr/>
          <a:lstStyle/>
          <a:p>
            <a:r>
              <a:rPr lang="en-US" dirty="0"/>
              <a:t>DATABASES – ONE TO MANY(1:M)</a:t>
            </a:r>
            <a:endParaRPr lang="hr-HR" dirty="0"/>
          </a:p>
        </p:txBody>
      </p:sp>
      <p:sp>
        <p:nvSpPr>
          <p:cNvPr id="5" name="TextBox 4">
            <a:extLst>
              <a:ext uri="{FF2B5EF4-FFF2-40B4-BE49-F238E27FC236}">
                <a16:creationId xmlns:a16="http://schemas.microsoft.com/office/drawing/2014/main" id="{CF036DA6-EF26-BDE8-F9A4-ACBA033D4D10}"/>
              </a:ext>
            </a:extLst>
          </p:cNvPr>
          <p:cNvSpPr txBox="1"/>
          <p:nvPr/>
        </p:nvSpPr>
        <p:spPr>
          <a:xfrm>
            <a:off x="4118344" y="2631943"/>
            <a:ext cx="3955312" cy="400110"/>
          </a:xfrm>
          <a:prstGeom prst="rect">
            <a:avLst/>
          </a:prstGeom>
          <a:noFill/>
        </p:spPr>
        <p:txBody>
          <a:bodyPr wrap="square">
            <a:spAutoFit/>
          </a:bodyPr>
          <a:lstStyle/>
          <a:p>
            <a:r>
              <a:rPr lang="pl-PL" sz="2000" dirty="0">
                <a:latin typeface="Bahnschrift SemiLight" panose="020B0502040204020203" pitchFamily="34" charset="0"/>
              </a:rPr>
              <a:t>Retrieving data from INNER JOIN</a:t>
            </a:r>
            <a:endParaRPr lang="hr-HR" sz="2000" dirty="0">
              <a:latin typeface="Bahnschrift SemiLight" panose="020B0502040204020203" pitchFamily="34" charset="0"/>
            </a:endParaRPr>
          </a:p>
        </p:txBody>
      </p:sp>
      <p:pic>
        <p:nvPicPr>
          <p:cNvPr id="12" name="Picture 11">
            <a:extLst>
              <a:ext uri="{FF2B5EF4-FFF2-40B4-BE49-F238E27FC236}">
                <a16:creationId xmlns:a16="http://schemas.microsoft.com/office/drawing/2014/main" id="{E7FB6B50-E6AA-3F51-08EF-0BF9A0C13656}"/>
              </a:ext>
            </a:extLst>
          </p:cNvPr>
          <p:cNvPicPr>
            <a:picLocks noChangeAspect="1"/>
          </p:cNvPicPr>
          <p:nvPr/>
        </p:nvPicPr>
        <p:blipFill>
          <a:blip r:embed="rId3"/>
          <a:stretch>
            <a:fillRect/>
          </a:stretch>
        </p:blipFill>
        <p:spPr>
          <a:xfrm>
            <a:off x="1862860" y="3232778"/>
            <a:ext cx="8192408" cy="1091401"/>
          </a:xfrm>
          <a:prstGeom prst="rect">
            <a:avLst/>
          </a:prstGeom>
        </p:spPr>
      </p:pic>
      <p:pic>
        <p:nvPicPr>
          <p:cNvPr id="16" name="Picture 15">
            <a:extLst>
              <a:ext uri="{FF2B5EF4-FFF2-40B4-BE49-F238E27FC236}">
                <a16:creationId xmlns:a16="http://schemas.microsoft.com/office/drawing/2014/main" id="{D9CDD671-10B7-4F4C-0C56-78D3D8208A57}"/>
              </a:ext>
            </a:extLst>
          </p:cNvPr>
          <p:cNvPicPr>
            <a:picLocks noChangeAspect="1"/>
          </p:cNvPicPr>
          <p:nvPr/>
        </p:nvPicPr>
        <p:blipFill>
          <a:blip r:embed="rId4"/>
          <a:stretch>
            <a:fillRect/>
          </a:stretch>
        </p:blipFill>
        <p:spPr>
          <a:xfrm>
            <a:off x="2868700" y="4780431"/>
            <a:ext cx="6845449" cy="1325563"/>
          </a:xfrm>
          <a:prstGeom prst="rect">
            <a:avLst/>
          </a:prstGeom>
        </p:spPr>
      </p:pic>
    </p:spTree>
    <p:extLst>
      <p:ext uri="{BB962C8B-B14F-4D97-AF65-F5344CB8AC3E}">
        <p14:creationId xmlns:p14="http://schemas.microsoft.com/office/powerpoint/2010/main" val="159552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D7DF-815D-2572-C902-A908E36F95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3E050F-FF27-238F-F1A4-D44503F89C8E}"/>
              </a:ext>
            </a:extLst>
          </p:cNvPr>
          <p:cNvSpPr>
            <a:spLocks noGrp="1"/>
          </p:cNvSpPr>
          <p:nvPr>
            <p:ph type="title"/>
          </p:nvPr>
        </p:nvSpPr>
        <p:spPr/>
        <p:txBody>
          <a:bodyPr/>
          <a:lstStyle/>
          <a:p>
            <a:r>
              <a:rPr lang="en-US" dirty="0"/>
              <a:t>DATABASES – ONE TO MANY(1:M)</a:t>
            </a:r>
            <a:endParaRPr lang="hr-HR" dirty="0"/>
          </a:p>
        </p:txBody>
      </p:sp>
      <p:sp>
        <p:nvSpPr>
          <p:cNvPr id="8" name="TextBox 7">
            <a:extLst>
              <a:ext uri="{FF2B5EF4-FFF2-40B4-BE49-F238E27FC236}">
                <a16:creationId xmlns:a16="http://schemas.microsoft.com/office/drawing/2014/main" id="{788B99E1-3E52-9A1B-E0AB-4525F384BD0E}"/>
              </a:ext>
            </a:extLst>
          </p:cNvPr>
          <p:cNvSpPr txBox="1"/>
          <p:nvPr/>
        </p:nvSpPr>
        <p:spPr>
          <a:xfrm>
            <a:off x="1039666" y="2361061"/>
            <a:ext cx="3854303" cy="461665"/>
          </a:xfrm>
          <a:prstGeom prst="rect">
            <a:avLst/>
          </a:prstGeom>
          <a:noFill/>
        </p:spPr>
        <p:txBody>
          <a:bodyPr wrap="square">
            <a:spAutoFit/>
          </a:bodyPr>
          <a:lstStyle/>
          <a:p>
            <a:r>
              <a:rPr lang="hr-HR" sz="2400" dirty="0">
                <a:latin typeface="Bahnschrift SemiLight" panose="020B0502040204020203" pitchFamily="34" charset="0"/>
              </a:rPr>
              <a:t>Select only specific data</a:t>
            </a:r>
          </a:p>
        </p:txBody>
      </p:sp>
      <p:pic>
        <p:nvPicPr>
          <p:cNvPr id="11" name="Picture 10">
            <a:extLst>
              <a:ext uri="{FF2B5EF4-FFF2-40B4-BE49-F238E27FC236}">
                <a16:creationId xmlns:a16="http://schemas.microsoft.com/office/drawing/2014/main" id="{9DAAD874-3EB2-2AC0-8E1B-F41F77CF4577}"/>
              </a:ext>
            </a:extLst>
          </p:cNvPr>
          <p:cNvPicPr>
            <a:picLocks noChangeAspect="1"/>
          </p:cNvPicPr>
          <p:nvPr/>
        </p:nvPicPr>
        <p:blipFill>
          <a:blip r:embed="rId3"/>
          <a:stretch>
            <a:fillRect/>
          </a:stretch>
        </p:blipFill>
        <p:spPr>
          <a:xfrm>
            <a:off x="1039666" y="3139440"/>
            <a:ext cx="7851567" cy="1512266"/>
          </a:xfrm>
          <a:prstGeom prst="rect">
            <a:avLst/>
          </a:prstGeom>
        </p:spPr>
      </p:pic>
      <p:pic>
        <p:nvPicPr>
          <p:cNvPr id="15" name="Picture 14">
            <a:extLst>
              <a:ext uri="{FF2B5EF4-FFF2-40B4-BE49-F238E27FC236}">
                <a16:creationId xmlns:a16="http://schemas.microsoft.com/office/drawing/2014/main" id="{2C38526C-163A-33D2-2EE5-FCC0C72DE1B2}"/>
              </a:ext>
            </a:extLst>
          </p:cNvPr>
          <p:cNvPicPr>
            <a:picLocks noChangeAspect="1"/>
          </p:cNvPicPr>
          <p:nvPr/>
        </p:nvPicPr>
        <p:blipFill>
          <a:blip r:embed="rId4"/>
          <a:stretch>
            <a:fillRect/>
          </a:stretch>
        </p:blipFill>
        <p:spPr>
          <a:xfrm>
            <a:off x="1039666" y="4968420"/>
            <a:ext cx="8264485" cy="1235928"/>
          </a:xfrm>
          <a:prstGeom prst="rect">
            <a:avLst/>
          </a:prstGeom>
        </p:spPr>
      </p:pic>
    </p:spTree>
    <p:extLst>
      <p:ext uri="{BB962C8B-B14F-4D97-AF65-F5344CB8AC3E}">
        <p14:creationId xmlns:p14="http://schemas.microsoft.com/office/powerpoint/2010/main" val="2232793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1C41F-C04F-5033-D5D3-430BC3A56E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7D4260-1EDD-862C-67DF-B2B6A8B1024D}"/>
              </a:ext>
            </a:extLst>
          </p:cNvPr>
          <p:cNvSpPr>
            <a:spLocks noGrp="1"/>
          </p:cNvSpPr>
          <p:nvPr>
            <p:ph type="title"/>
          </p:nvPr>
        </p:nvSpPr>
        <p:spPr/>
        <p:txBody>
          <a:bodyPr/>
          <a:lstStyle/>
          <a:p>
            <a:r>
              <a:rPr lang="en-US" dirty="0"/>
              <a:t>DATABASES – EXERCISE 3</a:t>
            </a:r>
            <a:endParaRPr lang="hr-HR" dirty="0"/>
          </a:p>
        </p:txBody>
      </p:sp>
      <p:sp>
        <p:nvSpPr>
          <p:cNvPr id="2" name="Text Placeholder 5">
            <a:extLst>
              <a:ext uri="{FF2B5EF4-FFF2-40B4-BE49-F238E27FC236}">
                <a16:creationId xmlns:a16="http://schemas.microsoft.com/office/drawing/2014/main" id="{E4D46129-BB49-F9D2-0076-B235BF8936BF}"/>
              </a:ext>
            </a:extLst>
          </p:cNvPr>
          <p:cNvSpPr txBox="1">
            <a:spLocks/>
          </p:cNvSpPr>
          <p:nvPr/>
        </p:nvSpPr>
        <p:spPr>
          <a:xfrm>
            <a:off x="1279602" y="229509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Try to create these tables in PostgreSQL on your own and test JOIN queries!</a:t>
            </a:r>
            <a:br>
              <a:rPr lang="en-US" sz="2400" dirty="0">
                <a:latin typeface="Bahnschrift SemiLight" panose="020B0502040204020203" pitchFamily="34" charset="0"/>
              </a:rPr>
            </a:br>
            <a:br>
              <a:rPr lang="en-US" sz="2400" dirty="0">
                <a:latin typeface="Bahnschrift SemiLight" panose="020B0502040204020203" pitchFamily="34" charset="0"/>
              </a:rPr>
            </a:br>
            <a:r>
              <a:rPr lang="en-US" sz="2400" dirty="0">
                <a:latin typeface="Bahnschrift SemiLight" panose="020B0502040204020203" pitchFamily="34" charset="0"/>
              </a:rPr>
              <a:t>- You can add more students and more assignments.</a:t>
            </a:r>
            <a:br>
              <a:rPr lang="en-US" sz="2400" dirty="0">
                <a:latin typeface="Bahnschrift SemiLight" panose="020B0502040204020203" pitchFamily="34" charset="0"/>
              </a:rPr>
            </a:br>
            <a:r>
              <a:rPr lang="en-US" sz="2400" dirty="0">
                <a:latin typeface="Bahnschrift SemiLight" panose="020B0502040204020203" pitchFamily="34" charset="0"/>
              </a:rPr>
              <a:t>- You can experiment with adding new attributes to tables (e.g., assignment date).</a:t>
            </a:r>
            <a:endParaRPr lang="hr-HR" sz="2400" dirty="0">
              <a:latin typeface="Bahnschrift SemiLight" panose="020B0502040204020203" pitchFamily="34" charset="0"/>
            </a:endParaRPr>
          </a:p>
        </p:txBody>
      </p:sp>
      <p:pic>
        <p:nvPicPr>
          <p:cNvPr id="4" name="Picture 3">
            <a:extLst>
              <a:ext uri="{FF2B5EF4-FFF2-40B4-BE49-F238E27FC236}">
                <a16:creationId xmlns:a16="http://schemas.microsoft.com/office/drawing/2014/main" id="{6DE82717-AB90-DD9F-D27D-8FFF61B70565}"/>
              </a:ext>
            </a:extLst>
          </p:cNvPr>
          <p:cNvPicPr>
            <a:picLocks noChangeAspect="1"/>
          </p:cNvPicPr>
          <p:nvPr/>
        </p:nvPicPr>
        <p:blipFill>
          <a:blip r:embed="rId3"/>
          <a:stretch>
            <a:fillRect/>
          </a:stretch>
        </p:blipFill>
        <p:spPr>
          <a:xfrm>
            <a:off x="6096000" y="3002281"/>
            <a:ext cx="5092537" cy="2074164"/>
          </a:xfrm>
          <a:prstGeom prst="rect">
            <a:avLst/>
          </a:prstGeom>
        </p:spPr>
      </p:pic>
    </p:spTree>
    <p:extLst>
      <p:ext uri="{BB962C8B-B14F-4D97-AF65-F5344CB8AC3E}">
        <p14:creationId xmlns:p14="http://schemas.microsoft.com/office/powerpoint/2010/main" val="574503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90A9F-2CB4-4195-AAFD-08C14ED078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D1C914-2CFD-EC91-4BA1-7F7CBD66CF31}"/>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0616B253-E61D-63F0-6180-7BB5A2F9FBAF}"/>
              </a:ext>
            </a:extLst>
          </p:cNvPr>
          <p:cNvSpPr txBox="1"/>
          <p:nvPr/>
        </p:nvSpPr>
        <p:spPr>
          <a:xfrm>
            <a:off x="1209164" y="1901724"/>
            <a:ext cx="10008781" cy="830997"/>
          </a:xfrm>
          <a:prstGeom prst="rect">
            <a:avLst/>
          </a:prstGeom>
          <a:noFill/>
        </p:spPr>
        <p:txBody>
          <a:bodyPr wrap="square">
            <a:spAutoFit/>
          </a:bodyPr>
          <a:lstStyle/>
          <a:p>
            <a:r>
              <a:rPr lang="en-US" sz="2400" dirty="0">
                <a:latin typeface="Bahnschrift SemiLight" panose="020B0502040204020203" pitchFamily="34" charset="0"/>
              </a:rPr>
              <a:t>In a Many-to-Many relationship, one record in one table can be related to multiple records in another table, and vice versa.</a:t>
            </a:r>
          </a:p>
        </p:txBody>
      </p:sp>
      <p:sp>
        <p:nvSpPr>
          <p:cNvPr id="4" name="TextBox 3">
            <a:extLst>
              <a:ext uri="{FF2B5EF4-FFF2-40B4-BE49-F238E27FC236}">
                <a16:creationId xmlns:a16="http://schemas.microsoft.com/office/drawing/2014/main" id="{20D4AB32-7628-1276-57BC-88558A4CBED3}"/>
              </a:ext>
            </a:extLst>
          </p:cNvPr>
          <p:cNvSpPr txBox="1"/>
          <p:nvPr/>
        </p:nvSpPr>
        <p:spPr>
          <a:xfrm>
            <a:off x="6942706" y="2968961"/>
            <a:ext cx="4082902" cy="3477875"/>
          </a:xfrm>
          <a:prstGeom prst="rect">
            <a:avLst/>
          </a:prstGeom>
          <a:noFill/>
        </p:spPr>
        <p:txBody>
          <a:bodyPr wrap="square">
            <a:spAutoFit/>
          </a:bodyPr>
          <a:lstStyle/>
          <a:p>
            <a:r>
              <a:rPr lang="en-US" sz="2000" dirty="0">
                <a:latin typeface="Bahnschrift SemiLight" panose="020B0502040204020203" pitchFamily="34" charset="0"/>
              </a:rPr>
              <a:t>Real-life examples:</a:t>
            </a:r>
            <a:br>
              <a:rPr lang="en-US" sz="2000" dirty="0">
                <a:latin typeface="Bahnschrift SemiLight" panose="020B0502040204020203" pitchFamily="34" charset="0"/>
              </a:rPr>
            </a:br>
            <a:r>
              <a:rPr lang="en-US" sz="2000" dirty="0">
                <a:latin typeface="Bahnschrift SemiLight" panose="020B0502040204020203" pitchFamily="34" charset="0"/>
              </a:rPr>
              <a:t>- A student can be enrolled in multiple courses, and each course has multiple students.</a:t>
            </a:r>
            <a:br>
              <a:rPr lang="en-US" sz="2000" dirty="0">
                <a:latin typeface="Bahnschrift SemiLight" panose="020B0502040204020203" pitchFamily="34" charset="0"/>
              </a:rPr>
            </a:br>
            <a:r>
              <a:rPr lang="en-US" sz="2000" dirty="0">
                <a:latin typeface="Bahnschrift SemiLight" panose="020B0502040204020203" pitchFamily="34" charset="0"/>
              </a:rPr>
              <a:t>- Customers can purchase multiple products, and each product can be purchased by multiple customers.</a:t>
            </a:r>
            <a:br>
              <a:rPr lang="en-US" sz="2000" dirty="0">
                <a:latin typeface="Bahnschrift SemiLight" panose="020B0502040204020203" pitchFamily="34" charset="0"/>
              </a:rPr>
            </a:br>
            <a:r>
              <a:rPr lang="en-US" sz="2000" dirty="0">
                <a:latin typeface="Bahnschrift SemiLight" panose="020B0502040204020203" pitchFamily="34" charset="0"/>
              </a:rPr>
              <a:t>- Authors can write multiple books, and each book can have multiple authors.</a:t>
            </a:r>
            <a:endParaRPr lang="hr-HR" sz="2000" dirty="0">
              <a:latin typeface="Bahnschrift SemiLight" panose="020B0502040204020203" pitchFamily="34" charset="0"/>
            </a:endParaRPr>
          </a:p>
        </p:txBody>
      </p:sp>
      <p:pic>
        <p:nvPicPr>
          <p:cNvPr id="5" name="Picture 4">
            <a:extLst>
              <a:ext uri="{FF2B5EF4-FFF2-40B4-BE49-F238E27FC236}">
                <a16:creationId xmlns:a16="http://schemas.microsoft.com/office/drawing/2014/main" id="{D7C431A2-0B14-BAF0-374C-4F7E15AB92D3}"/>
              </a:ext>
            </a:extLst>
          </p:cNvPr>
          <p:cNvPicPr>
            <a:picLocks noChangeAspect="1"/>
          </p:cNvPicPr>
          <p:nvPr/>
        </p:nvPicPr>
        <p:blipFill>
          <a:blip r:embed="rId3"/>
          <a:stretch>
            <a:fillRect/>
          </a:stretch>
        </p:blipFill>
        <p:spPr>
          <a:xfrm>
            <a:off x="1209164" y="2789065"/>
            <a:ext cx="4752806" cy="3837669"/>
          </a:xfrm>
          <a:prstGeom prst="rect">
            <a:avLst/>
          </a:prstGeom>
        </p:spPr>
      </p:pic>
    </p:spTree>
    <p:extLst>
      <p:ext uri="{BB962C8B-B14F-4D97-AF65-F5344CB8AC3E}">
        <p14:creationId xmlns:p14="http://schemas.microsoft.com/office/powerpoint/2010/main" val="682522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4279E-D432-5120-753D-3C83738541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A1D37A-39A2-2B99-00B4-602B8A71BE04}"/>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771B8B9A-A336-5DE0-0BBE-418C87E35A12}"/>
              </a:ext>
            </a:extLst>
          </p:cNvPr>
          <p:cNvSpPr txBox="1"/>
          <p:nvPr/>
        </p:nvSpPr>
        <p:spPr>
          <a:xfrm>
            <a:off x="1209164" y="1901724"/>
            <a:ext cx="10008781" cy="707886"/>
          </a:xfrm>
          <a:prstGeom prst="rect">
            <a:avLst/>
          </a:prstGeom>
          <a:noFill/>
        </p:spPr>
        <p:txBody>
          <a:bodyPr wrap="square">
            <a:spAutoFit/>
          </a:bodyPr>
          <a:lstStyle/>
          <a:p>
            <a:r>
              <a:rPr lang="en-US" sz="2000" dirty="0">
                <a:latin typeface="Bahnschrift SemiLight" panose="020B0502040204020203" pitchFamily="34" charset="0"/>
              </a:rPr>
              <a:t>In a Many-to-Many relationship, one record in one table can be related to multiple records in another table, and vice versa.</a:t>
            </a:r>
          </a:p>
        </p:txBody>
      </p:sp>
      <p:sp>
        <p:nvSpPr>
          <p:cNvPr id="6" name="TextBox 5">
            <a:extLst>
              <a:ext uri="{FF2B5EF4-FFF2-40B4-BE49-F238E27FC236}">
                <a16:creationId xmlns:a16="http://schemas.microsoft.com/office/drawing/2014/main" id="{B72E2572-42F8-F7E7-FF59-56DA5022C592}"/>
              </a:ext>
            </a:extLst>
          </p:cNvPr>
          <p:cNvSpPr txBox="1"/>
          <p:nvPr/>
        </p:nvSpPr>
        <p:spPr>
          <a:xfrm>
            <a:off x="1209164" y="2979045"/>
            <a:ext cx="1945758" cy="400110"/>
          </a:xfrm>
          <a:prstGeom prst="rect">
            <a:avLst/>
          </a:prstGeom>
          <a:noFill/>
        </p:spPr>
        <p:txBody>
          <a:bodyPr wrap="square">
            <a:spAutoFit/>
          </a:bodyPr>
          <a:lstStyle/>
          <a:p>
            <a:r>
              <a:rPr lang="hr-HR" sz="2000" dirty="0" err="1">
                <a:latin typeface="Bahnschrift SemiLight" panose="020B0502040204020203" pitchFamily="34" charset="0"/>
              </a:rPr>
              <a:t>Creating</a:t>
            </a:r>
            <a:r>
              <a:rPr lang="hr-HR" sz="2000" dirty="0">
                <a:latin typeface="Bahnschrift SemiLight" panose="020B0502040204020203" pitchFamily="34" charset="0"/>
              </a:rPr>
              <a:t> </a:t>
            </a:r>
            <a:r>
              <a:rPr lang="hr-HR" sz="2000" dirty="0" err="1">
                <a:latin typeface="Bahnschrift SemiLight" panose="020B0502040204020203" pitchFamily="34" charset="0"/>
              </a:rPr>
              <a:t>Tables</a:t>
            </a:r>
            <a:endParaRPr lang="hr-HR" sz="2000" dirty="0">
              <a:latin typeface="Bahnschrift SemiLight" panose="020B0502040204020203" pitchFamily="34" charset="0"/>
            </a:endParaRPr>
          </a:p>
        </p:txBody>
      </p:sp>
      <p:sp>
        <p:nvSpPr>
          <p:cNvPr id="7" name="TextBox 6">
            <a:extLst>
              <a:ext uri="{FF2B5EF4-FFF2-40B4-BE49-F238E27FC236}">
                <a16:creationId xmlns:a16="http://schemas.microsoft.com/office/drawing/2014/main" id="{E0484E63-29FF-6498-E0E7-B8C6862AF0BF}"/>
              </a:ext>
            </a:extLst>
          </p:cNvPr>
          <p:cNvSpPr txBox="1"/>
          <p:nvPr/>
        </p:nvSpPr>
        <p:spPr>
          <a:xfrm>
            <a:off x="6522481" y="2944695"/>
            <a:ext cx="2514599" cy="400110"/>
          </a:xfrm>
          <a:prstGeom prst="rect">
            <a:avLst/>
          </a:prstGeom>
          <a:noFill/>
        </p:spPr>
        <p:txBody>
          <a:bodyPr wrap="square">
            <a:spAutoFit/>
          </a:bodyPr>
          <a:lstStyle/>
          <a:p>
            <a:r>
              <a:rPr lang="hr-HR" sz="2000" dirty="0" err="1">
                <a:latin typeface="Bahnschrift SemiLight" panose="020B0502040204020203" pitchFamily="34" charset="0"/>
              </a:rPr>
              <a:t>Inserting</a:t>
            </a:r>
            <a:r>
              <a:rPr lang="hr-HR" sz="2000" dirty="0">
                <a:latin typeface="Bahnschrift SemiLight" panose="020B0502040204020203" pitchFamily="34" charset="0"/>
              </a:rPr>
              <a:t> data</a:t>
            </a:r>
          </a:p>
        </p:txBody>
      </p:sp>
      <p:pic>
        <p:nvPicPr>
          <p:cNvPr id="10" name="Picture 9">
            <a:extLst>
              <a:ext uri="{FF2B5EF4-FFF2-40B4-BE49-F238E27FC236}">
                <a16:creationId xmlns:a16="http://schemas.microsoft.com/office/drawing/2014/main" id="{7751C504-D177-D4C8-F93A-306A39DDAE42}"/>
              </a:ext>
            </a:extLst>
          </p:cNvPr>
          <p:cNvPicPr>
            <a:picLocks noChangeAspect="1"/>
          </p:cNvPicPr>
          <p:nvPr/>
        </p:nvPicPr>
        <p:blipFill>
          <a:blip r:embed="rId3"/>
          <a:stretch>
            <a:fillRect/>
          </a:stretch>
        </p:blipFill>
        <p:spPr>
          <a:xfrm>
            <a:off x="973379" y="3435804"/>
            <a:ext cx="3631867" cy="3402312"/>
          </a:xfrm>
          <a:prstGeom prst="rect">
            <a:avLst/>
          </a:prstGeom>
        </p:spPr>
      </p:pic>
      <p:pic>
        <p:nvPicPr>
          <p:cNvPr id="12" name="Picture 11">
            <a:extLst>
              <a:ext uri="{FF2B5EF4-FFF2-40B4-BE49-F238E27FC236}">
                <a16:creationId xmlns:a16="http://schemas.microsoft.com/office/drawing/2014/main" id="{980D5CFA-31C5-496E-3CF4-9952CD3EAF5F}"/>
              </a:ext>
            </a:extLst>
          </p:cNvPr>
          <p:cNvPicPr>
            <a:picLocks noChangeAspect="1"/>
          </p:cNvPicPr>
          <p:nvPr/>
        </p:nvPicPr>
        <p:blipFill>
          <a:blip r:embed="rId4"/>
          <a:stretch>
            <a:fillRect/>
          </a:stretch>
        </p:blipFill>
        <p:spPr>
          <a:xfrm>
            <a:off x="5770820" y="3429000"/>
            <a:ext cx="3631867" cy="3325457"/>
          </a:xfrm>
          <a:prstGeom prst="rect">
            <a:avLst/>
          </a:prstGeom>
        </p:spPr>
      </p:pic>
    </p:spTree>
    <p:extLst>
      <p:ext uri="{BB962C8B-B14F-4D97-AF65-F5344CB8AC3E}">
        <p14:creationId xmlns:p14="http://schemas.microsoft.com/office/powerpoint/2010/main" val="1546154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3C1E3-C2BA-DEC5-F438-6484A7156A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031DBC-D66B-5FBE-CE17-27AE0B3D2024}"/>
              </a:ext>
            </a:extLst>
          </p:cNvPr>
          <p:cNvSpPr>
            <a:spLocks noGrp="1"/>
          </p:cNvSpPr>
          <p:nvPr>
            <p:ph type="title"/>
          </p:nvPr>
        </p:nvSpPr>
        <p:spPr/>
        <p:txBody>
          <a:bodyPr/>
          <a:lstStyle/>
          <a:p>
            <a:r>
              <a:rPr lang="en-US" dirty="0"/>
              <a:t>DATABASES – MANY TO MANY(M:M)</a:t>
            </a:r>
            <a:endParaRPr lang="hr-HR" dirty="0"/>
          </a:p>
        </p:txBody>
      </p:sp>
      <p:sp>
        <p:nvSpPr>
          <p:cNvPr id="8" name="TextBox 7">
            <a:extLst>
              <a:ext uri="{FF2B5EF4-FFF2-40B4-BE49-F238E27FC236}">
                <a16:creationId xmlns:a16="http://schemas.microsoft.com/office/drawing/2014/main" id="{9B3327A1-39BA-618F-B801-D291FA08F62C}"/>
              </a:ext>
            </a:extLst>
          </p:cNvPr>
          <p:cNvSpPr txBox="1"/>
          <p:nvPr/>
        </p:nvSpPr>
        <p:spPr>
          <a:xfrm>
            <a:off x="3977109" y="2132233"/>
            <a:ext cx="3955312" cy="400110"/>
          </a:xfrm>
          <a:prstGeom prst="rect">
            <a:avLst/>
          </a:prstGeom>
          <a:noFill/>
        </p:spPr>
        <p:txBody>
          <a:bodyPr wrap="square">
            <a:spAutoFit/>
          </a:bodyPr>
          <a:lstStyle/>
          <a:p>
            <a:r>
              <a:rPr lang="pl-PL" sz="2000" dirty="0">
                <a:latin typeface="Bahnschrift SemiLight" panose="020B0502040204020203" pitchFamily="34" charset="0"/>
              </a:rPr>
              <a:t>Retrieving data from JOIN</a:t>
            </a:r>
            <a:endParaRPr lang="hr-HR" sz="2000" dirty="0">
              <a:latin typeface="Bahnschrift SemiLight" panose="020B0502040204020203" pitchFamily="34" charset="0"/>
            </a:endParaRPr>
          </a:p>
        </p:txBody>
      </p:sp>
      <p:pic>
        <p:nvPicPr>
          <p:cNvPr id="14" name="Picture 13">
            <a:extLst>
              <a:ext uri="{FF2B5EF4-FFF2-40B4-BE49-F238E27FC236}">
                <a16:creationId xmlns:a16="http://schemas.microsoft.com/office/drawing/2014/main" id="{CCAC6E02-7F52-C4E7-81E8-17E8C504825D}"/>
              </a:ext>
            </a:extLst>
          </p:cNvPr>
          <p:cNvPicPr>
            <a:picLocks noChangeAspect="1"/>
          </p:cNvPicPr>
          <p:nvPr/>
        </p:nvPicPr>
        <p:blipFill>
          <a:blip r:embed="rId3"/>
          <a:stretch>
            <a:fillRect/>
          </a:stretch>
        </p:blipFill>
        <p:spPr>
          <a:xfrm>
            <a:off x="2871799" y="2758852"/>
            <a:ext cx="6057608" cy="1340295"/>
          </a:xfrm>
          <a:prstGeom prst="rect">
            <a:avLst/>
          </a:prstGeom>
        </p:spPr>
      </p:pic>
      <p:pic>
        <p:nvPicPr>
          <p:cNvPr id="16" name="Picture 15">
            <a:extLst>
              <a:ext uri="{FF2B5EF4-FFF2-40B4-BE49-F238E27FC236}">
                <a16:creationId xmlns:a16="http://schemas.microsoft.com/office/drawing/2014/main" id="{E209FCF9-F8BA-04EE-2B09-E14AF858F63B}"/>
              </a:ext>
            </a:extLst>
          </p:cNvPr>
          <p:cNvPicPr>
            <a:picLocks noChangeAspect="1"/>
          </p:cNvPicPr>
          <p:nvPr/>
        </p:nvPicPr>
        <p:blipFill>
          <a:blip r:embed="rId4"/>
          <a:stretch>
            <a:fillRect/>
          </a:stretch>
        </p:blipFill>
        <p:spPr>
          <a:xfrm>
            <a:off x="2817636" y="4514355"/>
            <a:ext cx="6165933" cy="1779738"/>
          </a:xfrm>
          <a:prstGeom prst="rect">
            <a:avLst/>
          </a:prstGeom>
        </p:spPr>
      </p:pic>
    </p:spTree>
    <p:extLst>
      <p:ext uri="{BB962C8B-B14F-4D97-AF65-F5344CB8AC3E}">
        <p14:creationId xmlns:p14="http://schemas.microsoft.com/office/powerpoint/2010/main" val="212042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DATABASES</a:t>
            </a:r>
            <a:endParaRPr lang="hr-HR" dirty="0"/>
          </a:p>
        </p:txBody>
      </p:sp>
      <p:sp>
        <p:nvSpPr>
          <p:cNvPr id="4" name="Content Placeholder 2">
            <a:extLst>
              <a:ext uri="{FF2B5EF4-FFF2-40B4-BE49-F238E27FC236}">
                <a16:creationId xmlns:a16="http://schemas.microsoft.com/office/drawing/2014/main" id="{4267FD82-16DB-7916-80B5-A680CD674D81}"/>
              </a:ext>
            </a:extLst>
          </p:cNvPr>
          <p:cNvSpPr txBox="1">
            <a:spLocks/>
          </p:cNvSpPr>
          <p:nvPr/>
        </p:nvSpPr>
        <p:spPr>
          <a:xfrm>
            <a:off x="1470279" y="2473887"/>
            <a:ext cx="3932237" cy="3161656"/>
          </a:xfrm>
          <a:prstGeom prst="rect">
            <a:avLst/>
          </a:prstGeom>
        </p:spPr>
        <p:txBody>
          <a:bodyPr vert="horz" lIns="91440" tIns="45720" rIns="91440" bIns="45720" rtlCol="0">
            <a:normAutofit fontScale="925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Databases allow us to store data permanently so that it can be retrieved as needed.
No database. After rebooting, all data is deleted and returned to its initial state
Because the data is stored in temporary memory (RAM).</a:t>
            </a:r>
            <a:endParaRPr lang="hr-HR" dirty="0">
              <a:latin typeface="Bahnschrift SemiLight" panose="020B0502040204020203" pitchFamily="34" charset="0"/>
            </a:endParaRPr>
          </a:p>
        </p:txBody>
      </p:sp>
      <p:sp>
        <p:nvSpPr>
          <p:cNvPr id="6" name="Content Placeholder 2">
            <a:extLst>
              <a:ext uri="{FF2B5EF4-FFF2-40B4-BE49-F238E27FC236}">
                <a16:creationId xmlns:a16="http://schemas.microsoft.com/office/drawing/2014/main" id="{2B2260F3-5AAE-815A-04BE-FC6C6C595152}"/>
              </a:ext>
            </a:extLst>
          </p:cNvPr>
          <p:cNvSpPr txBox="1">
            <a:spLocks/>
          </p:cNvSpPr>
          <p:nvPr/>
        </p:nvSpPr>
        <p:spPr>
          <a:xfrm>
            <a:off x="5914229" y="2473887"/>
            <a:ext cx="3932237" cy="3161656"/>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There are two main types of databases:
</a:t>
            </a:r>
            <a:br>
              <a:rPr lang="en-US" dirty="0">
                <a:latin typeface="Bahnschrift SemiLight" panose="020B0502040204020203" pitchFamily="34" charset="0"/>
              </a:rPr>
            </a:br>
            <a:r>
              <a:rPr lang="en-US" b="1" dirty="0">
                <a:latin typeface="Bahnschrift SemiLight" panose="020B0502040204020203" pitchFamily="34" charset="0"/>
              </a:rPr>
              <a:t>SQL databases </a:t>
            </a:r>
            <a:r>
              <a:rPr lang="en-US" dirty="0">
                <a:latin typeface="Bahnschrift SemiLight" panose="020B0502040204020203" pitchFamily="34" charset="0"/>
              </a:rPr>
              <a:t>– relational (structured)
</a:t>
            </a:r>
            <a:br>
              <a:rPr lang="en-US" dirty="0">
                <a:latin typeface="Bahnschrift SemiLight" panose="020B0502040204020203" pitchFamily="34" charset="0"/>
              </a:rPr>
            </a:br>
            <a:r>
              <a:rPr lang="en-US" b="1" dirty="0">
                <a:latin typeface="Bahnschrift SemiLight" panose="020B0502040204020203" pitchFamily="34" charset="0"/>
              </a:rPr>
              <a:t>NoSQL databases </a:t>
            </a:r>
            <a:r>
              <a:rPr lang="en-US" dirty="0">
                <a:latin typeface="Bahnschrift SemiLight" panose="020B0502040204020203" pitchFamily="34" charset="0"/>
              </a:rPr>
              <a:t>are non-relational (no strict structure)</a:t>
            </a:r>
            <a:endParaRPr lang="hr-HR" dirty="0">
              <a:latin typeface="Bahnschrift SemiLight" panose="020B0502040204020203" pitchFamily="34" charset="0"/>
            </a:endParaRPr>
          </a:p>
        </p:txBody>
      </p:sp>
    </p:spTree>
    <p:extLst>
      <p:ext uri="{BB962C8B-B14F-4D97-AF65-F5344CB8AC3E}">
        <p14:creationId xmlns:p14="http://schemas.microsoft.com/office/powerpoint/2010/main" val="1767956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00BD6-CA58-A6ED-8533-F71F491B7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5B0BEC-9B81-3DF8-D039-A4134017B0E2}"/>
              </a:ext>
            </a:extLst>
          </p:cNvPr>
          <p:cNvSpPr>
            <a:spLocks noGrp="1"/>
          </p:cNvSpPr>
          <p:nvPr>
            <p:ph type="title"/>
          </p:nvPr>
        </p:nvSpPr>
        <p:spPr/>
        <p:txBody>
          <a:bodyPr/>
          <a:lstStyle/>
          <a:p>
            <a:r>
              <a:rPr lang="en-US" dirty="0"/>
              <a:t>DATABASES – MANY TO MANY(M:M)</a:t>
            </a:r>
            <a:endParaRPr lang="hr-HR" dirty="0"/>
          </a:p>
        </p:txBody>
      </p:sp>
      <p:sp>
        <p:nvSpPr>
          <p:cNvPr id="4" name="TextBox 3">
            <a:extLst>
              <a:ext uri="{FF2B5EF4-FFF2-40B4-BE49-F238E27FC236}">
                <a16:creationId xmlns:a16="http://schemas.microsoft.com/office/drawing/2014/main" id="{D99C02AE-92C1-B2B1-1AAA-FB9522625AEE}"/>
              </a:ext>
            </a:extLst>
          </p:cNvPr>
          <p:cNvSpPr txBox="1"/>
          <p:nvPr/>
        </p:nvSpPr>
        <p:spPr>
          <a:xfrm>
            <a:off x="605155" y="1987411"/>
            <a:ext cx="4139609" cy="830997"/>
          </a:xfrm>
          <a:prstGeom prst="rect">
            <a:avLst/>
          </a:prstGeom>
          <a:noFill/>
        </p:spPr>
        <p:txBody>
          <a:bodyPr wrap="square">
            <a:spAutoFit/>
          </a:bodyPr>
          <a:lstStyle/>
          <a:p>
            <a:r>
              <a:rPr lang="en-US" sz="2400" dirty="0">
                <a:latin typeface="Bahnschrift SemiLight" panose="020B0502040204020203" pitchFamily="34" charset="0"/>
              </a:rPr>
              <a:t>Truncate a query by using an alias (AS)</a:t>
            </a:r>
            <a:endParaRPr lang="hr-HR" sz="2400" dirty="0">
              <a:latin typeface="Bahnschrift SemiLight" panose="020B0502040204020203" pitchFamily="34" charset="0"/>
            </a:endParaRPr>
          </a:p>
        </p:txBody>
      </p:sp>
      <p:sp>
        <p:nvSpPr>
          <p:cNvPr id="5" name="TextBox 4">
            <a:extLst>
              <a:ext uri="{FF2B5EF4-FFF2-40B4-BE49-F238E27FC236}">
                <a16:creationId xmlns:a16="http://schemas.microsoft.com/office/drawing/2014/main" id="{5C9274E8-4971-8E7B-0026-C2891A201D28}"/>
              </a:ext>
            </a:extLst>
          </p:cNvPr>
          <p:cNvSpPr txBox="1"/>
          <p:nvPr/>
        </p:nvSpPr>
        <p:spPr>
          <a:xfrm>
            <a:off x="5633355" y="3255779"/>
            <a:ext cx="6145618" cy="2308324"/>
          </a:xfrm>
          <a:prstGeom prst="rect">
            <a:avLst/>
          </a:prstGeom>
          <a:noFill/>
        </p:spPr>
        <p:txBody>
          <a:bodyPr wrap="square">
            <a:spAutoFit/>
          </a:bodyPr>
          <a:lstStyle/>
          <a:p>
            <a:r>
              <a:rPr lang="en-US" sz="2400" dirty="0">
                <a:latin typeface="Bahnschrift SemiLight" panose="020B0502040204020203" pitchFamily="34" charset="0"/>
              </a:rPr>
              <a:t>Students → S</a:t>
            </a:r>
            <a:br>
              <a:rPr lang="en-US" sz="2400" dirty="0">
                <a:latin typeface="Bahnschrift SemiLight" panose="020B0502040204020203" pitchFamily="34" charset="0"/>
              </a:rPr>
            </a:br>
            <a:r>
              <a:rPr lang="en-US" sz="2400" dirty="0">
                <a:latin typeface="Bahnschrift SemiLight" panose="020B0502040204020203" pitchFamily="34" charset="0"/>
              </a:rPr>
              <a:t>Enrollment → in</a:t>
            </a:r>
            <a:br>
              <a:rPr lang="en-US" sz="2400" dirty="0">
                <a:latin typeface="Bahnschrift SemiLight" panose="020B0502040204020203" pitchFamily="34" charset="0"/>
              </a:rPr>
            </a:br>
            <a:r>
              <a:rPr lang="en-US" sz="2400" dirty="0">
                <a:latin typeface="Bahnschrift SemiLight" panose="020B0502040204020203" pitchFamily="34" charset="0"/>
              </a:rPr>
              <a:t>Items → P</a:t>
            </a:r>
          </a:p>
          <a:p>
            <a:r>
              <a:rPr lang="en-US" sz="2400" dirty="0">
                <a:latin typeface="Bahnschrift SemiLight" panose="020B0502040204020203" pitchFamily="34" charset="0"/>
              </a:rPr>
              <a:t>
The same result, but a shorter and clearer query!</a:t>
            </a:r>
            <a:endParaRPr lang="hr-HR" sz="2400" dirty="0">
              <a:latin typeface="Bahnschrift SemiLight" panose="020B0502040204020203" pitchFamily="34" charset="0"/>
            </a:endParaRPr>
          </a:p>
        </p:txBody>
      </p:sp>
      <p:pic>
        <p:nvPicPr>
          <p:cNvPr id="11" name="Picture 10">
            <a:extLst>
              <a:ext uri="{FF2B5EF4-FFF2-40B4-BE49-F238E27FC236}">
                <a16:creationId xmlns:a16="http://schemas.microsoft.com/office/drawing/2014/main" id="{8E08B2D2-2902-39F4-5A84-4668409536DB}"/>
              </a:ext>
            </a:extLst>
          </p:cNvPr>
          <p:cNvPicPr>
            <a:picLocks noChangeAspect="1"/>
          </p:cNvPicPr>
          <p:nvPr/>
        </p:nvPicPr>
        <p:blipFill>
          <a:blip r:embed="rId3"/>
          <a:stretch>
            <a:fillRect/>
          </a:stretch>
        </p:blipFill>
        <p:spPr>
          <a:xfrm>
            <a:off x="489097" y="3115132"/>
            <a:ext cx="4902680" cy="1346332"/>
          </a:xfrm>
          <a:prstGeom prst="rect">
            <a:avLst/>
          </a:prstGeom>
        </p:spPr>
      </p:pic>
      <p:pic>
        <p:nvPicPr>
          <p:cNvPr id="15" name="Picture 14">
            <a:extLst>
              <a:ext uri="{FF2B5EF4-FFF2-40B4-BE49-F238E27FC236}">
                <a16:creationId xmlns:a16="http://schemas.microsoft.com/office/drawing/2014/main" id="{467EEDF9-EE85-FB1B-8BDF-54D0C03542AE}"/>
              </a:ext>
            </a:extLst>
          </p:cNvPr>
          <p:cNvPicPr>
            <a:picLocks noChangeAspect="1"/>
          </p:cNvPicPr>
          <p:nvPr/>
        </p:nvPicPr>
        <p:blipFill>
          <a:blip r:embed="rId4"/>
          <a:stretch>
            <a:fillRect/>
          </a:stretch>
        </p:blipFill>
        <p:spPr>
          <a:xfrm>
            <a:off x="172080" y="4732457"/>
            <a:ext cx="5340486" cy="1453853"/>
          </a:xfrm>
          <a:prstGeom prst="rect">
            <a:avLst/>
          </a:prstGeom>
        </p:spPr>
      </p:pic>
    </p:spTree>
    <p:extLst>
      <p:ext uri="{BB962C8B-B14F-4D97-AF65-F5344CB8AC3E}">
        <p14:creationId xmlns:p14="http://schemas.microsoft.com/office/powerpoint/2010/main" val="2460770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0FA8-2302-2D6B-3025-DAD1C2F963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F32B25-234E-E319-060D-D67F27EEEB40}"/>
              </a:ext>
            </a:extLst>
          </p:cNvPr>
          <p:cNvSpPr>
            <a:spLocks noGrp="1"/>
          </p:cNvSpPr>
          <p:nvPr>
            <p:ph type="title"/>
          </p:nvPr>
        </p:nvSpPr>
        <p:spPr/>
        <p:txBody>
          <a:bodyPr/>
          <a:lstStyle/>
          <a:p>
            <a:r>
              <a:rPr lang="en-US" dirty="0"/>
              <a:t>DATABASES – EXERCISE 4</a:t>
            </a:r>
            <a:endParaRPr lang="hr-HR" dirty="0"/>
          </a:p>
        </p:txBody>
      </p:sp>
      <p:pic>
        <p:nvPicPr>
          <p:cNvPr id="4" name="Picture 3">
            <a:extLst>
              <a:ext uri="{FF2B5EF4-FFF2-40B4-BE49-F238E27FC236}">
                <a16:creationId xmlns:a16="http://schemas.microsoft.com/office/drawing/2014/main" id="{B559E9B7-BDAF-B079-8F93-8CCD924362A5}"/>
              </a:ext>
            </a:extLst>
          </p:cNvPr>
          <p:cNvPicPr>
            <a:picLocks noChangeAspect="1"/>
          </p:cNvPicPr>
          <p:nvPr/>
        </p:nvPicPr>
        <p:blipFill>
          <a:blip r:embed="rId3"/>
          <a:stretch>
            <a:fillRect/>
          </a:stretch>
        </p:blipFill>
        <p:spPr>
          <a:xfrm>
            <a:off x="5729102" y="2908203"/>
            <a:ext cx="5435770" cy="2213961"/>
          </a:xfrm>
          <a:prstGeom prst="rect">
            <a:avLst/>
          </a:prstGeom>
        </p:spPr>
      </p:pic>
      <p:sp>
        <p:nvSpPr>
          <p:cNvPr id="5" name="Text Placeholder 5">
            <a:extLst>
              <a:ext uri="{FF2B5EF4-FFF2-40B4-BE49-F238E27FC236}">
                <a16:creationId xmlns:a16="http://schemas.microsoft.com/office/drawing/2014/main" id="{567763B7-66EE-06A0-36BD-7B52AD7BFBB8}"/>
              </a:ext>
            </a:extLst>
          </p:cNvPr>
          <p:cNvSpPr txBox="1">
            <a:spLocks/>
          </p:cNvSpPr>
          <p:nvPr/>
        </p:nvSpPr>
        <p:spPr>
          <a:xfrm>
            <a:off x="1027128" y="2311936"/>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Try to create these tables in PostgreSQL on your own and test JOIN queries!
- You can add more students and subjects.</a:t>
            </a:r>
            <a:br>
              <a:rPr lang="en-US" sz="2400" dirty="0">
                <a:latin typeface="Bahnschrift SemiLight" panose="020B0502040204020203" pitchFamily="34" charset="0"/>
              </a:rPr>
            </a:br>
            <a:r>
              <a:rPr lang="en-US" sz="2400" dirty="0">
                <a:latin typeface="Bahnschrift SemiLight" panose="020B0502040204020203" pitchFamily="34" charset="0"/>
              </a:rPr>
              <a:t>- You can experiment with adding new attributes (e.g., grades in the Enrollment table).</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3197552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8E1BC-4E7D-427C-EE47-B5D904875C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D68F15-F844-49C3-50BB-FC562D531379}"/>
              </a:ext>
            </a:extLst>
          </p:cNvPr>
          <p:cNvSpPr>
            <a:spLocks noGrp="1"/>
          </p:cNvSpPr>
          <p:nvPr>
            <p:ph type="title"/>
          </p:nvPr>
        </p:nvSpPr>
        <p:spPr/>
        <p:txBody>
          <a:bodyPr/>
          <a:lstStyle/>
          <a:p>
            <a:r>
              <a:rPr lang="en-US" dirty="0"/>
              <a:t>DATABASES – ALTER TABLE</a:t>
            </a:r>
            <a:endParaRPr lang="hr-HR" dirty="0"/>
          </a:p>
        </p:txBody>
      </p:sp>
      <p:pic>
        <p:nvPicPr>
          <p:cNvPr id="6" name="Picture 5">
            <a:extLst>
              <a:ext uri="{FF2B5EF4-FFF2-40B4-BE49-F238E27FC236}">
                <a16:creationId xmlns:a16="http://schemas.microsoft.com/office/drawing/2014/main" id="{93DFEF72-7FF8-176C-04D2-FF315631D9D9}"/>
              </a:ext>
            </a:extLst>
          </p:cNvPr>
          <p:cNvPicPr>
            <a:picLocks noChangeAspect="1"/>
          </p:cNvPicPr>
          <p:nvPr/>
        </p:nvPicPr>
        <p:blipFill>
          <a:blip r:embed="rId3"/>
          <a:stretch>
            <a:fillRect/>
          </a:stretch>
        </p:blipFill>
        <p:spPr>
          <a:xfrm>
            <a:off x="2918553" y="2328067"/>
            <a:ext cx="6354894" cy="3702026"/>
          </a:xfrm>
          <a:prstGeom prst="rect">
            <a:avLst/>
          </a:prstGeom>
        </p:spPr>
      </p:pic>
    </p:spTree>
    <p:extLst>
      <p:ext uri="{BB962C8B-B14F-4D97-AF65-F5344CB8AC3E}">
        <p14:creationId xmlns:p14="http://schemas.microsoft.com/office/powerpoint/2010/main" val="4283920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752B5-54BD-D296-98D3-1384682A10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142F38-85A2-4EB5-C30D-CED670652C13}"/>
              </a:ext>
            </a:extLst>
          </p:cNvPr>
          <p:cNvSpPr>
            <a:spLocks noGrp="1"/>
          </p:cNvSpPr>
          <p:nvPr>
            <p:ph type="title"/>
          </p:nvPr>
        </p:nvSpPr>
        <p:spPr/>
        <p:txBody>
          <a:bodyPr/>
          <a:lstStyle/>
          <a:p>
            <a:r>
              <a:rPr lang="en-US" dirty="0"/>
              <a:t>DATABASES – UPDATE,DELETE, ORDER BY</a:t>
            </a:r>
            <a:endParaRPr lang="hr-HR" dirty="0"/>
          </a:p>
        </p:txBody>
      </p:sp>
      <p:sp>
        <p:nvSpPr>
          <p:cNvPr id="2" name="TextBox 1">
            <a:extLst>
              <a:ext uri="{FF2B5EF4-FFF2-40B4-BE49-F238E27FC236}">
                <a16:creationId xmlns:a16="http://schemas.microsoft.com/office/drawing/2014/main" id="{BFE1E2FC-FCF7-3D5B-5A43-D12B61A3D3F5}"/>
              </a:ext>
            </a:extLst>
          </p:cNvPr>
          <p:cNvSpPr txBox="1"/>
          <p:nvPr/>
        </p:nvSpPr>
        <p:spPr>
          <a:xfrm>
            <a:off x="1058552" y="1737410"/>
            <a:ext cx="1595367" cy="461665"/>
          </a:xfrm>
          <a:prstGeom prst="rect">
            <a:avLst/>
          </a:prstGeom>
          <a:noFill/>
        </p:spPr>
        <p:txBody>
          <a:bodyPr wrap="square">
            <a:spAutoFit/>
          </a:bodyPr>
          <a:lstStyle/>
          <a:p>
            <a:r>
              <a:rPr lang="en-US" sz="2400" dirty="0">
                <a:latin typeface="Bahnschrift SemiLight" panose="020B0502040204020203" pitchFamily="34" charset="0"/>
              </a:rPr>
              <a:t>Update</a:t>
            </a:r>
          </a:p>
        </p:txBody>
      </p:sp>
      <p:pic>
        <p:nvPicPr>
          <p:cNvPr id="5" name="Picture 4">
            <a:extLst>
              <a:ext uri="{FF2B5EF4-FFF2-40B4-BE49-F238E27FC236}">
                <a16:creationId xmlns:a16="http://schemas.microsoft.com/office/drawing/2014/main" id="{8BF88CAE-E18A-05F1-A226-CE1B4176C985}"/>
              </a:ext>
            </a:extLst>
          </p:cNvPr>
          <p:cNvPicPr>
            <a:picLocks noChangeAspect="1"/>
          </p:cNvPicPr>
          <p:nvPr/>
        </p:nvPicPr>
        <p:blipFill>
          <a:blip r:embed="rId3"/>
          <a:stretch>
            <a:fillRect/>
          </a:stretch>
        </p:blipFill>
        <p:spPr>
          <a:xfrm>
            <a:off x="1058552" y="2264343"/>
            <a:ext cx="5057520" cy="1413669"/>
          </a:xfrm>
          <a:prstGeom prst="rect">
            <a:avLst/>
          </a:prstGeom>
        </p:spPr>
      </p:pic>
      <p:sp>
        <p:nvSpPr>
          <p:cNvPr id="6" name="TextBox 5">
            <a:extLst>
              <a:ext uri="{FF2B5EF4-FFF2-40B4-BE49-F238E27FC236}">
                <a16:creationId xmlns:a16="http://schemas.microsoft.com/office/drawing/2014/main" id="{9080C2CB-E0B4-30F5-7200-5759349C7E4C}"/>
              </a:ext>
            </a:extLst>
          </p:cNvPr>
          <p:cNvSpPr txBox="1"/>
          <p:nvPr/>
        </p:nvSpPr>
        <p:spPr>
          <a:xfrm>
            <a:off x="1102113" y="3743280"/>
            <a:ext cx="1595366" cy="461665"/>
          </a:xfrm>
          <a:prstGeom prst="rect">
            <a:avLst/>
          </a:prstGeom>
          <a:noFill/>
        </p:spPr>
        <p:txBody>
          <a:bodyPr wrap="square">
            <a:spAutoFit/>
          </a:bodyPr>
          <a:lstStyle/>
          <a:p>
            <a:r>
              <a:rPr lang="en-US" sz="2400" dirty="0">
                <a:latin typeface="Bahnschrift SemiLight" panose="020B0502040204020203" pitchFamily="34" charset="0"/>
              </a:rPr>
              <a:t>Delete</a:t>
            </a:r>
          </a:p>
        </p:txBody>
      </p:sp>
      <p:sp>
        <p:nvSpPr>
          <p:cNvPr id="7" name="TextBox 6">
            <a:extLst>
              <a:ext uri="{FF2B5EF4-FFF2-40B4-BE49-F238E27FC236}">
                <a16:creationId xmlns:a16="http://schemas.microsoft.com/office/drawing/2014/main" id="{2BFA826A-160C-0CFD-45DA-A824118E5B07}"/>
              </a:ext>
            </a:extLst>
          </p:cNvPr>
          <p:cNvSpPr txBox="1"/>
          <p:nvPr/>
        </p:nvSpPr>
        <p:spPr>
          <a:xfrm>
            <a:off x="6633023" y="1966740"/>
            <a:ext cx="2084906" cy="461665"/>
          </a:xfrm>
          <a:prstGeom prst="rect">
            <a:avLst/>
          </a:prstGeom>
          <a:noFill/>
        </p:spPr>
        <p:txBody>
          <a:bodyPr wrap="square">
            <a:spAutoFit/>
          </a:bodyPr>
          <a:lstStyle/>
          <a:p>
            <a:r>
              <a:rPr lang="en-US" sz="2400" dirty="0">
                <a:latin typeface="Bahnschrift SemiLight" panose="020B0502040204020203" pitchFamily="34" charset="0"/>
              </a:rPr>
              <a:t>Order by</a:t>
            </a:r>
          </a:p>
        </p:txBody>
      </p:sp>
      <p:pic>
        <p:nvPicPr>
          <p:cNvPr id="9" name="Picture 8">
            <a:extLst>
              <a:ext uri="{FF2B5EF4-FFF2-40B4-BE49-F238E27FC236}">
                <a16:creationId xmlns:a16="http://schemas.microsoft.com/office/drawing/2014/main" id="{DED00282-004D-30AC-C9CD-B90928DBC848}"/>
              </a:ext>
            </a:extLst>
          </p:cNvPr>
          <p:cNvPicPr>
            <a:picLocks noChangeAspect="1"/>
          </p:cNvPicPr>
          <p:nvPr/>
        </p:nvPicPr>
        <p:blipFill>
          <a:blip r:embed="rId4"/>
          <a:stretch>
            <a:fillRect/>
          </a:stretch>
        </p:blipFill>
        <p:spPr>
          <a:xfrm>
            <a:off x="1102112" y="4376223"/>
            <a:ext cx="5395774" cy="2481777"/>
          </a:xfrm>
          <a:prstGeom prst="rect">
            <a:avLst/>
          </a:prstGeom>
        </p:spPr>
      </p:pic>
      <p:pic>
        <p:nvPicPr>
          <p:cNvPr id="11" name="Picture 10">
            <a:extLst>
              <a:ext uri="{FF2B5EF4-FFF2-40B4-BE49-F238E27FC236}">
                <a16:creationId xmlns:a16="http://schemas.microsoft.com/office/drawing/2014/main" id="{557AB2C8-4C27-FE00-2D67-621DB371A479}"/>
              </a:ext>
            </a:extLst>
          </p:cNvPr>
          <p:cNvPicPr>
            <a:picLocks noChangeAspect="1"/>
          </p:cNvPicPr>
          <p:nvPr/>
        </p:nvPicPr>
        <p:blipFill>
          <a:blip r:embed="rId5"/>
          <a:stretch>
            <a:fillRect/>
          </a:stretch>
        </p:blipFill>
        <p:spPr>
          <a:xfrm>
            <a:off x="6633023" y="2512547"/>
            <a:ext cx="5255741" cy="1325563"/>
          </a:xfrm>
          <a:prstGeom prst="rect">
            <a:avLst/>
          </a:prstGeom>
        </p:spPr>
      </p:pic>
    </p:spTree>
    <p:extLst>
      <p:ext uri="{BB962C8B-B14F-4D97-AF65-F5344CB8AC3E}">
        <p14:creationId xmlns:p14="http://schemas.microsoft.com/office/powerpoint/2010/main" val="778354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B393-C679-9916-88D0-B9B1E2ED94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E962DE-F3E5-7EDA-AD44-ADFCE4B7EBB5}"/>
              </a:ext>
            </a:extLst>
          </p:cNvPr>
          <p:cNvSpPr>
            <a:spLocks noGrp="1"/>
          </p:cNvSpPr>
          <p:nvPr>
            <p:ph type="title"/>
          </p:nvPr>
        </p:nvSpPr>
        <p:spPr/>
        <p:txBody>
          <a:bodyPr/>
          <a:lstStyle/>
          <a:p>
            <a:r>
              <a:rPr lang="en-US" dirty="0"/>
              <a:t>DATABASES – EXERCISE 5</a:t>
            </a:r>
            <a:endParaRPr lang="hr-HR" dirty="0"/>
          </a:p>
        </p:txBody>
      </p:sp>
      <p:sp>
        <p:nvSpPr>
          <p:cNvPr id="5" name="Text Placeholder 5">
            <a:extLst>
              <a:ext uri="{FF2B5EF4-FFF2-40B4-BE49-F238E27FC236}">
                <a16:creationId xmlns:a16="http://schemas.microsoft.com/office/drawing/2014/main" id="{424FF76E-E530-77B6-8E1F-E5B30D780A07}"/>
              </a:ext>
            </a:extLst>
          </p:cNvPr>
          <p:cNvSpPr txBox="1">
            <a:spLocks/>
          </p:cNvSpPr>
          <p:nvPr/>
        </p:nvSpPr>
        <p:spPr>
          <a:xfrm>
            <a:off x="4129881" y="3097353"/>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Try it yourself:
- Update the </a:t>
            </a:r>
            <a:r>
              <a:rPr lang="en-US" sz="2400" dirty="0" err="1">
                <a:latin typeface="Bahnschrift SemiLight" panose="020B0502040204020203" pitchFamily="34" charset="0"/>
              </a:rPr>
              <a:t>first_name</a:t>
            </a:r>
            <a:r>
              <a:rPr lang="en-US" sz="2400" dirty="0">
                <a:latin typeface="Bahnschrift SemiLight" panose="020B0502040204020203" pitchFamily="34" charset="0"/>
              </a:rPr>
              <a:t> of the user with ID 2.</a:t>
            </a:r>
            <a:br>
              <a:rPr lang="en-US" sz="2400" dirty="0">
                <a:latin typeface="Bahnschrift SemiLight" panose="020B0502040204020203" pitchFamily="34" charset="0"/>
              </a:rPr>
            </a:br>
            <a:r>
              <a:rPr lang="en-US" sz="2400" dirty="0">
                <a:latin typeface="Bahnschrift SemiLight" panose="020B0502040204020203" pitchFamily="34" charset="0"/>
              </a:rPr>
              <a:t>- Delete user with ID 5.</a:t>
            </a:r>
            <a:br>
              <a:rPr lang="en-US" sz="2400" dirty="0">
                <a:latin typeface="Bahnschrift SemiLight" panose="020B0502040204020203" pitchFamily="34" charset="0"/>
              </a:rPr>
            </a:br>
            <a:r>
              <a:rPr lang="en-US" sz="2400" dirty="0">
                <a:latin typeface="Bahnschrift SemiLight" panose="020B0502040204020203" pitchFamily="34" charset="0"/>
              </a:rPr>
              <a:t>- Sort users by last name in ascending order.</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4118467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2292E-F86B-1A86-38DD-2C7CCA005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165E97-C4CD-D773-5106-53955A26238F}"/>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82517C10-DB75-A935-1EE9-794C935C030B}"/>
              </a:ext>
            </a:extLst>
          </p:cNvPr>
          <p:cNvSpPr>
            <a:spLocks noGrp="1"/>
          </p:cNvSpPr>
          <p:nvPr>
            <p:ph idx="1"/>
          </p:nvPr>
        </p:nvSpPr>
        <p:spPr>
          <a:xfrm>
            <a:off x="838200" y="1825624"/>
            <a:ext cx="10515600" cy="4873349"/>
          </a:xfrm>
        </p:spPr>
        <p:txBody>
          <a:bodyPr>
            <a:normAutofit fontScale="55000" lnSpcReduction="20000"/>
          </a:bodyPr>
          <a:lstStyle/>
          <a:p>
            <a:pPr>
              <a:buFont typeface="Arial" panose="020B0604020202020204" pitchFamily="34" charset="0"/>
              <a:buChar char="•"/>
            </a:pPr>
            <a:r>
              <a:rPr lang="en-US" dirty="0"/>
              <a:t>W3Schools – SQL UPDATE</a:t>
            </a:r>
          </a:p>
          <a:p>
            <a:pPr>
              <a:buFont typeface="Arial" panose="020B0604020202020204" pitchFamily="34" charset="0"/>
              <a:buChar char="•"/>
            </a:pPr>
            <a:r>
              <a:rPr lang="en-US" dirty="0"/>
              <a:t>W3Schools – SQL DELETE</a:t>
            </a:r>
          </a:p>
          <a:p>
            <a:pPr>
              <a:buFont typeface="Arial" panose="020B0604020202020204" pitchFamily="34" charset="0"/>
              <a:buChar char="•"/>
            </a:pPr>
            <a:r>
              <a:rPr lang="en-US" dirty="0"/>
              <a:t>W3Schools – SQL SELECT</a:t>
            </a:r>
          </a:p>
          <a:p>
            <a:pPr>
              <a:buFont typeface="Arial" panose="020B0604020202020204" pitchFamily="34" charset="0"/>
              <a:buChar char="•"/>
            </a:pPr>
            <a:r>
              <a:rPr lang="en-US" dirty="0"/>
              <a:t>PostgreSQL Docs – </a:t>
            </a:r>
            <a:r>
              <a:rPr lang="en-US" dirty="0">
                <a:hlinkClick r:id="rId3"/>
              </a:rPr>
              <a:t>SELECT</a:t>
            </a:r>
            <a:endParaRPr lang="en-US" dirty="0"/>
          </a:p>
          <a:p>
            <a:pPr>
              <a:buFont typeface="Arial" panose="020B0604020202020204" pitchFamily="34" charset="0"/>
              <a:buChar char="•"/>
            </a:pPr>
            <a:r>
              <a:rPr lang="en-US" dirty="0"/>
              <a:t>W3Schools – SQL INSERT INTO</a:t>
            </a:r>
          </a:p>
          <a:p>
            <a:pPr>
              <a:buFont typeface="Arial" panose="020B0604020202020204" pitchFamily="34" charset="0"/>
              <a:buChar char="•"/>
            </a:pPr>
            <a:r>
              <a:rPr lang="en-US" dirty="0"/>
              <a:t>PostgreSQL Docs – </a:t>
            </a:r>
            <a:r>
              <a:rPr lang="en-US" dirty="0">
                <a:hlinkClick r:id="rId4"/>
              </a:rPr>
              <a:t>INSERT</a:t>
            </a:r>
            <a:endParaRPr lang="en-US" dirty="0"/>
          </a:p>
          <a:p>
            <a:pPr>
              <a:buFont typeface="Arial" panose="020B0604020202020204" pitchFamily="34" charset="0"/>
              <a:buChar char="•"/>
            </a:pPr>
            <a:r>
              <a:rPr lang="en-US" dirty="0"/>
              <a:t>W3Schools – SQL CREATE TABLE</a:t>
            </a:r>
          </a:p>
          <a:p>
            <a:pPr>
              <a:buFont typeface="Arial" panose="020B0604020202020204" pitchFamily="34" charset="0"/>
              <a:buChar char="•"/>
            </a:pPr>
            <a:r>
              <a:rPr lang="en-US" dirty="0"/>
              <a:t>PostgreSQL Docs – </a:t>
            </a:r>
            <a:r>
              <a:rPr lang="en-US" dirty="0">
                <a:hlinkClick r:id="rId5"/>
              </a:rPr>
              <a:t>CREATE TABLE</a:t>
            </a:r>
            <a:br>
              <a:rPr lang="en-US" dirty="0"/>
            </a:br>
            <a:r>
              <a:rPr lang="hr-HR" dirty="0"/>
              <a:t>w3schools.com/sql</a:t>
            </a:r>
            <a:endParaRPr lang="en-US" dirty="0"/>
          </a:p>
          <a:p>
            <a:r>
              <a:rPr lang="hr-HR" dirty="0"/>
              <a:t>sqliteonline.com</a:t>
            </a:r>
            <a:endParaRPr lang="en-US" dirty="0"/>
          </a:p>
          <a:p>
            <a:r>
              <a:rPr lang="en-US" dirty="0"/>
              <a:t>PostgreSQL Official Docs – </a:t>
            </a:r>
            <a:r>
              <a:rPr lang="en-US" dirty="0">
                <a:hlinkClick r:id="rId6"/>
              </a:rPr>
              <a:t>SQL Tutorial</a:t>
            </a:r>
            <a:endParaRPr lang="en-US" dirty="0"/>
          </a:p>
          <a:p>
            <a:r>
              <a:rPr lang="en-US" dirty="0"/>
              <a:t>W3Schools – SQL Tutorial</a:t>
            </a:r>
          </a:p>
          <a:p>
            <a:r>
              <a:rPr lang="hr-HR" dirty="0"/>
              <a:t>MongoDB Docs – </a:t>
            </a:r>
            <a:r>
              <a:rPr lang="hr-HR" dirty="0">
                <a:hlinkClick r:id="rId7"/>
              </a:rPr>
              <a:t>Introduction to NoSQL</a:t>
            </a:r>
            <a:endParaRPr lang="hr-HR" dirty="0"/>
          </a:p>
          <a:p>
            <a:r>
              <a:rPr lang="hr-HR" dirty="0"/>
              <a:t>Redis Docs – Getting Started</a:t>
            </a:r>
            <a:endParaRPr lang="en-US" dirty="0"/>
          </a:p>
          <a:p>
            <a:r>
              <a:rPr lang="hr-HR" dirty="0"/>
              <a:t>DB‑Engines – Ranking of Relational DBMS</a:t>
            </a:r>
          </a:p>
          <a:p>
            <a:r>
              <a:rPr lang="hr-HR" dirty="0"/>
              <a:t>PostgreSQL Official Site – </a:t>
            </a:r>
            <a:r>
              <a:rPr lang="hr-HR" dirty="0">
                <a:hlinkClick r:id="rId8"/>
              </a:rPr>
              <a:t>About</a:t>
            </a:r>
            <a:endParaRPr lang="hr-HR" dirty="0"/>
          </a:p>
          <a:p>
            <a:endParaRPr lang="hr-HR"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231118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3BFDC-7DDC-6FDD-3A96-F0C850CD7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CF13A6-963C-AA0A-3506-21593C0C2551}"/>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913A90B6-F3CF-C922-26E9-654220134EF3}"/>
              </a:ext>
            </a:extLst>
          </p:cNvPr>
          <p:cNvSpPr>
            <a:spLocks noGrp="1"/>
          </p:cNvSpPr>
          <p:nvPr>
            <p:ph idx="1"/>
          </p:nvPr>
        </p:nvSpPr>
        <p:spPr/>
        <p:txBody>
          <a:bodyPr>
            <a:normAutofit fontScale="85000" lnSpcReduction="20000"/>
          </a:bodyPr>
          <a:lstStyle/>
          <a:p>
            <a:r>
              <a:rPr lang="en-US" dirty="0"/>
              <a:t>W3Schools – SQL JOINS</a:t>
            </a:r>
          </a:p>
          <a:p>
            <a:r>
              <a:rPr lang="en-US" dirty="0"/>
              <a:t>PostgreSQL Docs – </a:t>
            </a:r>
            <a:r>
              <a:rPr lang="en-US" dirty="0">
                <a:hlinkClick r:id="rId2"/>
              </a:rPr>
              <a:t>JOIN Queries</a:t>
            </a:r>
            <a:endParaRPr lang="en-US" dirty="0"/>
          </a:p>
          <a:p>
            <a:r>
              <a:rPr lang="en-US" i="1" dirty="0"/>
              <a:t>PostgreSQL: Introduction and Concepts</a:t>
            </a:r>
            <a:r>
              <a:rPr lang="en-US" dirty="0"/>
              <a:t> by Bruce Momjian</a:t>
            </a:r>
          </a:p>
          <a:p>
            <a:r>
              <a:rPr lang="en-US" i="1" dirty="0"/>
              <a:t>SQL Performance Explained</a:t>
            </a:r>
            <a:r>
              <a:rPr lang="en-US" dirty="0"/>
              <a:t> by Markus Winand</a:t>
            </a:r>
          </a:p>
          <a:p>
            <a:r>
              <a:rPr lang="hr-HR" dirty="0"/>
              <a:t>PostgreSQL Docs – </a:t>
            </a:r>
            <a:r>
              <a:rPr lang="hr-HR" dirty="0">
                <a:hlinkClick r:id="rId3"/>
              </a:rPr>
              <a:t>Data Types</a:t>
            </a:r>
            <a:endParaRPr lang="en-US" dirty="0"/>
          </a:p>
          <a:p>
            <a:r>
              <a:rPr lang="en-US" i="1" dirty="0"/>
              <a:t>PostgreSQL: Introduction and Concepts</a:t>
            </a:r>
            <a:r>
              <a:rPr lang="en-US" dirty="0"/>
              <a:t> by Bruce Momjian</a:t>
            </a:r>
          </a:p>
          <a:p>
            <a:r>
              <a:rPr lang="en-US" i="1" dirty="0"/>
              <a:t>SQL Performance Explained</a:t>
            </a:r>
            <a:r>
              <a:rPr lang="en-US" dirty="0"/>
              <a:t> by Markus Winand</a:t>
            </a:r>
          </a:p>
          <a:p>
            <a:r>
              <a:rPr lang="en-US" dirty="0" err="1"/>
              <a:t>Tutorialspoint</a:t>
            </a:r>
            <a:r>
              <a:rPr lang="en-US" dirty="0"/>
              <a:t> – One-to-One Relationship in SQL</a:t>
            </a:r>
          </a:p>
          <a:p>
            <a:r>
              <a:rPr lang="en-US" dirty="0" err="1"/>
              <a:t>Lucidchart</a:t>
            </a:r>
            <a:r>
              <a:rPr lang="en-US" dirty="0"/>
              <a:t> – ER Diagram Tutorial</a:t>
            </a:r>
          </a:p>
          <a:p>
            <a:r>
              <a:rPr lang="en-US" i="1" dirty="0"/>
              <a:t>Database Design and Relational Theory</a:t>
            </a:r>
            <a:r>
              <a:rPr lang="en-US" dirty="0"/>
              <a:t> by C. J. Date</a:t>
            </a:r>
          </a:p>
          <a:p>
            <a:pPr>
              <a:buFont typeface="Arial" panose="020B0604020202020204" pitchFamily="34" charset="0"/>
              <a:buChar char="•"/>
            </a:pPr>
            <a:r>
              <a:rPr lang="en-US" dirty="0"/>
              <a:t>W3Schools – SQL ORDER BY</a:t>
            </a:r>
          </a:p>
          <a:p>
            <a:pPr marL="0" indent="0">
              <a:buNone/>
            </a:pPr>
            <a:endParaRPr lang="hr-HR" dirty="0"/>
          </a:p>
        </p:txBody>
      </p:sp>
    </p:spTree>
    <p:extLst>
      <p:ext uri="{BB962C8B-B14F-4D97-AF65-F5344CB8AC3E}">
        <p14:creationId xmlns:p14="http://schemas.microsoft.com/office/powerpoint/2010/main" val="2972729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D5153-239A-D31A-2760-9A5BFD37FE2E}"/>
              </a:ext>
            </a:extLst>
          </p:cNvPr>
          <p:cNvSpPr>
            <a:spLocks noGrp="1"/>
          </p:cNvSpPr>
          <p:nvPr>
            <p:ph type="title"/>
          </p:nvPr>
        </p:nvSpPr>
        <p:spPr/>
        <p:txBody>
          <a:bodyPr/>
          <a:lstStyle/>
          <a:p>
            <a:endParaRPr lang="hr-HR"/>
          </a:p>
        </p:txBody>
      </p:sp>
      <p:sp>
        <p:nvSpPr>
          <p:cNvPr id="4" name="Content Placeholder 3">
            <a:extLst>
              <a:ext uri="{FF2B5EF4-FFF2-40B4-BE49-F238E27FC236}">
                <a16:creationId xmlns:a16="http://schemas.microsoft.com/office/drawing/2014/main" id="{71899920-0020-5B31-B460-3B5DC7CE0C8B}"/>
              </a:ext>
            </a:extLst>
          </p:cNvPr>
          <p:cNvSpPr>
            <a:spLocks noGrp="1"/>
          </p:cNvSpPr>
          <p:nvPr>
            <p:ph idx="1"/>
          </p:nvPr>
        </p:nvSpPr>
        <p:spPr/>
        <p:txBody>
          <a:bodyPr>
            <a:normAutofit fontScale="77500" lnSpcReduction="20000"/>
          </a:bodyPr>
          <a:lstStyle/>
          <a:p>
            <a:r>
              <a:rPr lang="hr-HR" dirty="0">
                <a:hlinkClick r:id="rId2"/>
              </a:rPr>
              <a:t>https://www.oracle.com/database/what-is-database/</a:t>
            </a:r>
            <a:endParaRPr lang="en-US" dirty="0"/>
          </a:p>
          <a:p>
            <a:r>
              <a:rPr lang="hr-HR" dirty="0">
                <a:hlinkClick r:id="rId3"/>
              </a:rPr>
              <a:t>https://www.w3schools.com/sql/sql_intro.asp</a:t>
            </a:r>
            <a:endParaRPr lang="en-US" dirty="0"/>
          </a:p>
          <a:p>
            <a:r>
              <a:rPr lang="hr-HR" dirty="0">
                <a:hlinkClick r:id="rId4"/>
              </a:rPr>
              <a:t>https://www.digitalocean.com/community/tutorials/sql-vs-nosql-databases</a:t>
            </a:r>
            <a:endParaRPr lang="en-US" dirty="0"/>
          </a:p>
          <a:p>
            <a:r>
              <a:rPr lang="hr-HR" dirty="0">
                <a:hlinkClick r:id="rId5"/>
              </a:rPr>
              <a:t>https://www.mongodb.com/nosql-explained/nosql-vs-sql</a:t>
            </a:r>
            <a:endParaRPr lang="en-US" dirty="0"/>
          </a:p>
          <a:p>
            <a:r>
              <a:rPr lang="hr-HR" dirty="0">
                <a:hlinkClick r:id="rId6"/>
              </a:rPr>
              <a:t>https://www.postgresql.org/docs/current/tutorial-sql.html</a:t>
            </a:r>
            <a:endParaRPr lang="en-US" dirty="0"/>
          </a:p>
          <a:p>
            <a:r>
              <a:rPr lang="hr-HR" dirty="0">
                <a:hlinkClick r:id="rId6"/>
              </a:rPr>
              <a:t>https://www.postgresql.org/docs/current/tutorial-sql.html</a:t>
            </a:r>
            <a:endParaRPr lang="en-US" dirty="0"/>
          </a:p>
          <a:p>
            <a:r>
              <a:rPr lang="hr-HR" dirty="0">
                <a:hlinkClick r:id="rId7"/>
              </a:rPr>
              <a:t>https://www.w3schools.com/sql/</a:t>
            </a:r>
            <a:endParaRPr lang="en-US" dirty="0"/>
          </a:p>
          <a:p>
            <a:r>
              <a:rPr lang="hr-HR" dirty="0">
                <a:hlinkClick r:id="rId8"/>
              </a:rPr>
              <a:t>https://www.mongodb.com/nosql-explained</a:t>
            </a:r>
            <a:endParaRPr lang="en-US" dirty="0"/>
          </a:p>
          <a:p>
            <a:r>
              <a:rPr lang="hr-HR" dirty="0">
                <a:hlinkClick r:id="rId9"/>
              </a:rPr>
              <a:t>https://redis.io/docs/getting-started/</a:t>
            </a:r>
            <a:endParaRPr lang="en-US" dirty="0"/>
          </a:p>
          <a:p>
            <a:r>
              <a:rPr lang="hr-HR" dirty="0">
                <a:hlinkClick r:id="rId8"/>
              </a:rPr>
              <a:t>https://www.mongodb.com/nosql-explained</a:t>
            </a:r>
            <a:endParaRPr lang="en-US" dirty="0"/>
          </a:p>
          <a:p>
            <a:r>
              <a:rPr lang="hr-HR" dirty="0">
                <a:hlinkClick r:id="rId10"/>
              </a:rPr>
              <a:t>https://www.postgresql.org/docs/current/queries-table-expressions.html#QUERIES-JOIN</a:t>
            </a:r>
            <a:endParaRPr lang="en-US" dirty="0"/>
          </a:p>
          <a:p>
            <a:endParaRPr lang="en-US" dirty="0"/>
          </a:p>
          <a:p>
            <a:endParaRPr lang="hr-HR" dirty="0"/>
          </a:p>
        </p:txBody>
      </p:sp>
      <p:sp>
        <p:nvSpPr>
          <p:cNvPr id="5" name="Rectangle 1">
            <a:extLst>
              <a:ext uri="{FF2B5EF4-FFF2-40B4-BE49-F238E27FC236}">
                <a16:creationId xmlns:a16="http://schemas.microsoft.com/office/drawing/2014/main" id="{27EF41AC-0A67-F7F0-CACC-058D93B1422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a:ln>
                  <a:noFill/>
                </a:ln>
                <a:solidFill>
                  <a:schemeClr val="tx1"/>
                </a:solidFill>
                <a:effectLst/>
                <a:latin typeface="Arial" panose="020B0604020202020204" pitchFamily="34" charset="0"/>
              </a:rPr>
              <a:t>https://www.w3schools.com/sql/sql_join.asp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sr-Latn-RS" altLang="sr-Latn-R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535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7D557-AF92-CA55-4D4B-E09B7F0253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24169B-F722-D5E6-F23A-3DAFC23E976A}"/>
              </a:ext>
            </a:extLst>
          </p:cNvPr>
          <p:cNvSpPr>
            <a:spLocks noGrp="1"/>
          </p:cNvSpPr>
          <p:nvPr>
            <p:ph type="title"/>
          </p:nvPr>
        </p:nvSpPr>
        <p:spPr/>
        <p:txBody>
          <a:bodyPr/>
          <a:lstStyle/>
          <a:p>
            <a:endParaRPr lang="hr-HR"/>
          </a:p>
        </p:txBody>
      </p:sp>
      <p:sp>
        <p:nvSpPr>
          <p:cNvPr id="4" name="Content Placeholder 3">
            <a:extLst>
              <a:ext uri="{FF2B5EF4-FFF2-40B4-BE49-F238E27FC236}">
                <a16:creationId xmlns:a16="http://schemas.microsoft.com/office/drawing/2014/main" id="{C57485F0-2F6A-BE47-323B-AE879DE6A605}"/>
              </a:ext>
            </a:extLst>
          </p:cNvPr>
          <p:cNvSpPr>
            <a:spLocks noGrp="1"/>
          </p:cNvSpPr>
          <p:nvPr>
            <p:ph idx="1"/>
          </p:nvPr>
        </p:nvSpPr>
        <p:spPr/>
        <p:txBody>
          <a:bodyPr>
            <a:normAutofit/>
          </a:bodyPr>
          <a:lstStyle/>
          <a:p>
            <a:r>
              <a:rPr lang="hr-HR" dirty="0">
                <a:hlinkClick r:id="rId2"/>
              </a:rPr>
              <a:t>https://www.tutorialspoint.com/sql/sql-one-to-one-relationship.htm</a:t>
            </a:r>
            <a:endParaRPr lang="en-US" dirty="0"/>
          </a:p>
          <a:p>
            <a:r>
              <a:rPr lang="hr-HR" dirty="0">
                <a:hlinkClick r:id="rId3"/>
              </a:rPr>
              <a:t>https://www.geeksforgeeks.org/sql-one-to-many-relationship/</a:t>
            </a:r>
            <a:endParaRPr lang="en-US" dirty="0"/>
          </a:p>
          <a:p>
            <a:r>
              <a:rPr lang="hr-HR" dirty="0">
                <a:hlinkClick r:id="rId4"/>
              </a:rPr>
              <a:t>https://www.postgresql.org/docs/current/queries-table-expressions.html#QUERIES-JOIN</a:t>
            </a:r>
            <a:endParaRPr lang="hr-HR" dirty="0"/>
          </a:p>
        </p:txBody>
      </p:sp>
      <p:sp>
        <p:nvSpPr>
          <p:cNvPr id="5" name="Rectangle 1">
            <a:extLst>
              <a:ext uri="{FF2B5EF4-FFF2-40B4-BE49-F238E27FC236}">
                <a16:creationId xmlns:a16="http://schemas.microsoft.com/office/drawing/2014/main" id="{6BB9964D-F483-528B-4B1B-D84180DF66E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a:ln>
                  <a:noFill/>
                </a:ln>
                <a:solidFill>
                  <a:schemeClr val="tx1"/>
                </a:solidFill>
                <a:effectLst/>
                <a:latin typeface="Arial" panose="020B0604020202020204" pitchFamily="34" charset="0"/>
              </a:rPr>
              <a:t>https://www.w3schools.com/sql/sql_join.asp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sr-Latn-RS" altLang="sr-Latn-R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1733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82FD1-2E43-523C-B0F8-690EEB83E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79F3C3-4290-F2DF-4BBF-F3452816DEF2}"/>
              </a:ext>
            </a:extLst>
          </p:cNvPr>
          <p:cNvSpPr>
            <a:spLocks noGrp="1"/>
          </p:cNvSpPr>
          <p:nvPr>
            <p:ph type="title"/>
          </p:nvPr>
        </p:nvSpPr>
        <p:spPr/>
        <p:txBody>
          <a:bodyPr/>
          <a:lstStyle/>
          <a:p>
            <a:r>
              <a:rPr lang="en-US" dirty="0"/>
              <a:t>DATABASES - SQL</a:t>
            </a:r>
            <a:endParaRPr lang="hr-HR" dirty="0"/>
          </a:p>
        </p:txBody>
      </p:sp>
      <p:sp>
        <p:nvSpPr>
          <p:cNvPr id="2" name="Content Placeholder 2">
            <a:extLst>
              <a:ext uri="{FF2B5EF4-FFF2-40B4-BE49-F238E27FC236}">
                <a16:creationId xmlns:a16="http://schemas.microsoft.com/office/drawing/2014/main" id="{1455D1AF-428B-DC45-AC83-F10B13172131}"/>
              </a:ext>
            </a:extLst>
          </p:cNvPr>
          <p:cNvSpPr txBox="1">
            <a:spLocks/>
          </p:cNvSpPr>
          <p:nvPr/>
        </p:nvSpPr>
        <p:spPr>
          <a:xfrm>
            <a:off x="1179917" y="2042204"/>
            <a:ext cx="10515600" cy="380529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sz="2000" dirty="0">
                <a:latin typeface="Bahnschrift SemiLight" panose="020B0502040204020203" pitchFamily="34" charset="0"/>
              </a:rPr>
              <a:t>SQL (Structured Query Language) is a language that allows queries over a structured database.
These databases have been around for decades and are also known as relational databases.
- The data is organized into tables (similar to Excel spreadsheets).
- Each table contains columns that define data types.
- Each row of the table is a new record.
- Relationships between data allow tables to be connected.
- Every blog post has a foreign key. 
- We can easily retrieve all posts of a particular user using SQL queries.</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1216263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62C32-E852-D2DA-061D-8D883DCFE0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048167-4B3E-C9F6-7EB8-40D43E094CB3}"/>
              </a:ext>
            </a:extLst>
          </p:cNvPr>
          <p:cNvSpPr>
            <a:spLocks noGrp="1"/>
          </p:cNvSpPr>
          <p:nvPr>
            <p:ph type="title"/>
          </p:nvPr>
        </p:nvSpPr>
        <p:spPr/>
        <p:txBody>
          <a:bodyPr/>
          <a:lstStyle/>
          <a:p>
            <a:r>
              <a:rPr lang="en-US" dirty="0"/>
              <a:t>DATABASES - SQL</a:t>
            </a:r>
            <a:endParaRPr lang="hr-HR" dirty="0"/>
          </a:p>
        </p:txBody>
      </p:sp>
      <p:sp>
        <p:nvSpPr>
          <p:cNvPr id="5" name="Content Placeholder 2">
            <a:extLst>
              <a:ext uri="{FF2B5EF4-FFF2-40B4-BE49-F238E27FC236}">
                <a16:creationId xmlns:a16="http://schemas.microsoft.com/office/drawing/2014/main" id="{BE27DE0E-D660-BA87-B3BF-67CD77806C69}"/>
              </a:ext>
            </a:extLst>
          </p:cNvPr>
          <p:cNvSpPr txBox="1">
            <a:spLocks/>
          </p:cNvSpPr>
          <p:nvPr/>
        </p:nvSpPr>
        <p:spPr>
          <a:xfrm>
            <a:off x="5757403" y="4705277"/>
            <a:ext cx="1988494" cy="404093"/>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lgn="ctr">
              <a:buNone/>
            </a:pPr>
            <a:r>
              <a:rPr lang="en-US" sz="1000" dirty="0">
                <a:latin typeface="Bahnschrift SemiLight" panose="020B0502040204020203" pitchFamily="34" charset="0"/>
              </a:rPr>
              <a:t>pgAdmin4 screenshot</a:t>
            </a:r>
            <a:endParaRPr lang="hr-HR" sz="1000" dirty="0">
              <a:latin typeface="Bahnschrift SemiLight" panose="020B0502040204020203" pitchFamily="34" charset="0"/>
            </a:endParaRPr>
          </a:p>
        </p:txBody>
      </p:sp>
      <p:pic>
        <p:nvPicPr>
          <p:cNvPr id="8" name="Picture 7">
            <a:extLst>
              <a:ext uri="{FF2B5EF4-FFF2-40B4-BE49-F238E27FC236}">
                <a16:creationId xmlns:a16="http://schemas.microsoft.com/office/drawing/2014/main" id="{22022007-8B8B-4CFA-225F-5571345B491C}"/>
              </a:ext>
            </a:extLst>
          </p:cNvPr>
          <p:cNvPicPr>
            <a:picLocks noChangeAspect="1"/>
          </p:cNvPicPr>
          <p:nvPr/>
        </p:nvPicPr>
        <p:blipFill>
          <a:blip r:embed="rId3"/>
          <a:stretch>
            <a:fillRect/>
          </a:stretch>
        </p:blipFill>
        <p:spPr>
          <a:xfrm>
            <a:off x="2800600" y="1989660"/>
            <a:ext cx="7427705" cy="1255552"/>
          </a:xfrm>
          <a:prstGeom prst="rect">
            <a:avLst/>
          </a:prstGeom>
        </p:spPr>
      </p:pic>
      <p:pic>
        <p:nvPicPr>
          <p:cNvPr id="10" name="Picture 9">
            <a:extLst>
              <a:ext uri="{FF2B5EF4-FFF2-40B4-BE49-F238E27FC236}">
                <a16:creationId xmlns:a16="http://schemas.microsoft.com/office/drawing/2014/main" id="{EEEABA57-7BE1-018C-18B8-014E55E2C733}"/>
              </a:ext>
            </a:extLst>
          </p:cNvPr>
          <p:cNvPicPr>
            <a:picLocks noChangeAspect="1"/>
          </p:cNvPicPr>
          <p:nvPr/>
        </p:nvPicPr>
        <p:blipFill>
          <a:blip r:embed="rId4"/>
          <a:stretch>
            <a:fillRect/>
          </a:stretch>
        </p:blipFill>
        <p:spPr>
          <a:xfrm>
            <a:off x="2800600" y="3352800"/>
            <a:ext cx="8233434" cy="1232550"/>
          </a:xfrm>
          <a:prstGeom prst="rect">
            <a:avLst/>
          </a:prstGeom>
        </p:spPr>
      </p:pic>
      <p:sp>
        <p:nvSpPr>
          <p:cNvPr id="2" name="Content Placeholder 2">
            <a:extLst>
              <a:ext uri="{FF2B5EF4-FFF2-40B4-BE49-F238E27FC236}">
                <a16:creationId xmlns:a16="http://schemas.microsoft.com/office/drawing/2014/main" id="{D5B6B00A-FCD7-F2B3-3296-3DC19D746D49}"/>
              </a:ext>
            </a:extLst>
          </p:cNvPr>
          <p:cNvSpPr txBox="1">
            <a:spLocks/>
          </p:cNvSpPr>
          <p:nvPr/>
        </p:nvSpPr>
        <p:spPr>
          <a:xfrm>
            <a:off x="2722654" y="5059724"/>
            <a:ext cx="8601329" cy="125555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a:t>
            </a:r>
            <a:r>
              <a:rPr lang="hr-HR" dirty="0">
                <a:latin typeface="Bahnschrift SemiLight" panose="020B0502040204020203" pitchFamily="34" charset="0"/>
              </a:rPr>
              <a:t> PostgreSQL (the most popular among developers!)</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MySQL</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SQLite</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Microsoft SQL Server</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Oracle Database (but costs </a:t>
            </a:r>
            <a:r>
              <a:rPr lang="en-US" dirty="0">
                <a:latin typeface="Bahnschrift SemiLight" panose="020B0502040204020203" pitchFamily="34" charset="0"/>
              </a:rPr>
              <a:t>$$$</a:t>
            </a:r>
            <a:r>
              <a:rPr lang="hr-HR" dirty="0">
                <a:latin typeface="Bahnschrift SemiLight" panose="020B0502040204020203" pitchFamily="34" charset="0"/>
              </a:rPr>
              <a:t>)</a:t>
            </a:r>
          </a:p>
        </p:txBody>
      </p:sp>
    </p:spTree>
    <p:extLst>
      <p:ext uri="{BB962C8B-B14F-4D97-AF65-F5344CB8AC3E}">
        <p14:creationId xmlns:p14="http://schemas.microsoft.com/office/powerpoint/2010/main" val="139003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57AD-BB69-8CBB-8ABD-395DC4C6B9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340577-21EC-C2CC-7C13-ADFF78B8FDFA}"/>
              </a:ext>
            </a:extLst>
          </p:cNvPr>
          <p:cNvSpPr>
            <a:spLocks noGrp="1"/>
          </p:cNvSpPr>
          <p:nvPr>
            <p:ph type="title"/>
          </p:nvPr>
        </p:nvSpPr>
        <p:spPr/>
        <p:txBody>
          <a:bodyPr/>
          <a:lstStyle/>
          <a:p>
            <a:r>
              <a:rPr lang="en-US" dirty="0"/>
              <a:t>DATABASES - NOSQL</a:t>
            </a:r>
            <a:endParaRPr lang="hr-HR" dirty="0"/>
          </a:p>
        </p:txBody>
      </p:sp>
      <p:sp>
        <p:nvSpPr>
          <p:cNvPr id="4" name="Content Placeholder 2">
            <a:extLst>
              <a:ext uri="{FF2B5EF4-FFF2-40B4-BE49-F238E27FC236}">
                <a16:creationId xmlns:a16="http://schemas.microsoft.com/office/drawing/2014/main" id="{ABF4FE9B-BA13-77E8-E90E-24A77F4F5BB5}"/>
              </a:ext>
            </a:extLst>
          </p:cNvPr>
          <p:cNvSpPr txBox="1">
            <a:spLocks/>
          </p:cNvSpPr>
          <p:nvPr/>
        </p:nvSpPr>
        <p:spPr>
          <a:xfrm>
            <a:off x="717885" y="2441896"/>
            <a:ext cx="4679058" cy="380529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The data is stored as JSON objects instead of tables.
- There is no fixed structure, which means that we can dynamically add fields.
- We can add a new field to any user without changing the entire database.
- Flexibility – each user can have different attributes.</a:t>
            </a:r>
          </a:p>
        </p:txBody>
      </p:sp>
      <p:sp>
        <p:nvSpPr>
          <p:cNvPr id="6" name="Content Placeholder 2">
            <a:extLst>
              <a:ext uri="{FF2B5EF4-FFF2-40B4-BE49-F238E27FC236}">
                <a16:creationId xmlns:a16="http://schemas.microsoft.com/office/drawing/2014/main" id="{3537E9C0-C7E4-EFF2-BCCB-F7DC16726A54}"/>
              </a:ext>
            </a:extLst>
          </p:cNvPr>
          <p:cNvSpPr txBox="1">
            <a:spLocks/>
          </p:cNvSpPr>
          <p:nvPr/>
        </p:nvSpPr>
        <p:spPr>
          <a:xfrm>
            <a:off x="6450142" y="4900950"/>
            <a:ext cx="5337003" cy="125555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a:t>
            </a:r>
            <a:r>
              <a:rPr lang="hr-HR" dirty="0">
                <a:latin typeface="Bahnschrift SemiLight" panose="020B0502040204020203" pitchFamily="34" charset="0"/>
              </a:rPr>
              <a:t> MongoDB (the most popular NoSQL)</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Redis</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DynamoDB (Amazon Database)</a:t>
            </a:r>
          </a:p>
        </p:txBody>
      </p:sp>
      <p:pic>
        <p:nvPicPr>
          <p:cNvPr id="8" name="Picture 7">
            <a:extLst>
              <a:ext uri="{FF2B5EF4-FFF2-40B4-BE49-F238E27FC236}">
                <a16:creationId xmlns:a16="http://schemas.microsoft.com/office/drawing/2014/main" id="{95FFB824-E503-ABB2-9F2A-F3270082EF12}"/>
              </a:ext>
            </a:extLst>
          </p:cNvPr>
          <p:cNvPicPr>
            <a:picLocks noChangeAspect="1"/>
          </p:cNvPicPr>
          <p:nvPr/>
        </p:nvPicPr>
        <p:blipFill>
          <a:blip r:embed="rId3"/>
          <a:stretch>
            <a:fillRect/>
          </a:stretch>
        </p:blipFill>
        <p:spPr>
          <a:xfrm>
            <a:off x="6649001" y="1959849"/>
            <a:ext cx="3577039" cy="2384693"/>
          </a:xfrm>
          <a:prstGeom prst="rect">
            <a:avLst/>
          </a:prstGeom>
        </p:spPr>
      </p:pic>
    </p:spTree>
    <p:extLst>
      <p:ext uri="{BB962C8B-B14F-4D97-AF65-F5344CB8AC3E}">
        <p14:creationId xmlns:p14="http://schemas.microsoft.com/office/powerpoint/2010/main" val="3151109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4466-EFAC-84C6-3463-89939E9E04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931CC1-24FC-92A8-0463-EBA73EC07CF2}"/>
              </a:ext>
            </a:extLst>
          </p:cNvPr>
          <p:cNvSpPr>
            <a:spLocks noGrp="1"/>
          </p:cNvSpPr>
          <p:nvPr>
            <p:ph type="title"/>
          </p:nvPr>
        </p:nvSpPr>
        <p:spPr/>
        <p:txBody>
          <a:bodyPr/>
          <a:lstStyle/>
          <a:p>
            <a:r>
              <a:rPr lang="en-US" dirty="0"/>
              <a:t>DATABASES – OVERVIEW</a:t>
            </a:r>
            <a:endParaRPr lang="hr-HR" dirty="0"/>
          </a:p>
        </p:txBody>
      </p:sp>
      <p:sp>
        <p:nvSpPr>
          <p:cNvPr id="2" name="Content Placeholder 2">
            <a:extLst>
              <a:ext uri="{FF2B5EF4-FFF2-40B4-BE49-F238E27FC236}">
                <a16:creationId xmlns:a16="http://schemas.microsoft.com/office/drawing/2014/main" id="{7AF27B20-EAE3-7B6E-60B1-2716AD234411}"/>
              </a:ext>
            </a:extLst>
          </p:cNvPr>
          <p:cNvSpPr txBox="1">
            <a:spLocks/>
          </p:cNvSpPr>
          <p:nvPr/>
        </p:nvSpPr>
        <p:spPr>
          <a:xfrm>
            <a:off x="152400" y="2376585"/>
            <a:ext cx="6888480" cy="380529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This is a controversial topic among developers.
</a:t>
            </a:r>
            <a:br>
              <a:rPr lang="en-US" dirty="0">
                <a:latin typeface="Bahnschrift SemiLight" panose="020B0502040204020203" pitchFamily="34" charset="0"/>
              </a:rPr>
            </a:br>
            <a:r>
              <a:rPr lang="en-US" dirty="0">
                <a:latin typeface="Bahnschrift SemiLight" panose="020B0502040204020203" pitchFamily="34" charset="0"/>
              </a:rPr>
              <a:t>- SQL databases are structured, reliable, and efficient for large projects.
</a:t>
            </a:r>
            <a:br>
              <a:rPr lang="en-US" dirty="0">
                <a:latin typeface="Bahnschrift SemiLight" panose="020B0502040204020203" pitchFamily="34" charset="0"/>
              </a:rPr>
            </a:br>
            <a:r>
              <a:rPr lang="en-US" dirty="0">
                <a:latin typeface="Bahnschrift SemiLight" panose="020B0502040204020203" pitchFamily="34" charset="0"/>
              </a:rPr>
              <a:t>- NoSQL databases are more flexible and easier for beginners, but they can cause problems with large systems.
</a:t>
            </a:r>
            <a:br>
              <a:rPr lang="en-US" dirty="0">
                <a:latin typeface="Bahnschrift SemiLight" panose="020B0502040204020203" pitchFamily="34" charset="0"/>
              </a:rPr>
            </a:br>
            <a:r>
              <a:rPr lang="en-US" dirty="0">
                <a:latin typeface="Bahnschrift SemiLight" panose="020B0502040204020203" pitchFamily="34" charset="0"/>
              </a:rPr>
              <a:t>- PostgreSQL is the most popular database among professionals!
</a:t>
            </a:r>
            <a:br>
              <a:rPr lang="en-US" dirty="0">
                <a:latin typeface="Bahnschrift SemiLight" panose="020B0502040204020203" pitchFamily="34" charset="0"/>
              </a:rPr>
            </a:br>
            <a:r>
              <a:rPr lang="en-US" dirty="0">
                <a:latin typeface="Bahnschrift SemiLight" panose="020B0502040204020203" pitchFamily="34" charset="0"/>
              </a:rPr>
              <a:t>➡ MongoDB is popular among beginners, but many professional developers prefer SQL.</a:t>
            </a:r>
            <a:endParaRPr lang="hr-HR" dirty="0">
              <a:latin typeface="Bahnschrift SemiLight" panose="020B0502040204020203" pitchFamily="34" charset="0"/>
            </a:endParaRPr>
          </a:p>
        </p:txBody>
      </p:sp>
      <p:sp>
        <p:nvSpPr>
          <p:cNvPr id="5" name="Content Placeholder 2">
            <a:extLst>
              <a:ext uri="{FF2B5EF4-FFF2-40B4-BE49-F238E27FC236}">
                <a16:creationId xmlns:a16="http://schemas.microsoft.com/office/drawing/2014/main" id="{FDB9A966-6844-85D8-61FD-36E0BBDD7F40}"/>
              </a:ext>
            </a:extLst>
          </p:cNvPr>
          <p:cNvSpPr txBox="1">
            <a:spLocks/>
          </p:cNvSpPr>
          <p:nvPr/>
        </p:nvSpPr>
        <p:spPr>
          <a:xfrm>
            <a:off x="7040880" y="2376585"/>
            <a:ext cx="4998720" cy="4116290"/>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latin typeface="Bahnschrift SemiLight" panose="020B0502040204020203" pitchFamily="34" charset="0"/>
              </a:rPr>
              <a:t>Why are we going to learn PostgreSQL?
</a:t>
            </a:r>
            <a:br>
              <a:rPr lang="en-US" b="1" dirty="0">
                <a:latin typeface="Bahnschrift SemiLight" panose="020B0502040204020203" pitchFamily="34" charset="0"/>
              </a:rPr>
            </a:br>
            <a:r>
              <a:rPr lang="en-US" b="1" dirty="0">
                <a:latin typeface="Bahnschrift SemiLight" panose="020B0502040204020203" pitchFamily="34" charset="0"/>
              </a:rPr>
              <a:t>- Free and open-source</a:t>
            </a:r>
            <a:br>
              <a:rPr lang="en-US" b="1" dirty="0">
                <a:latin typeface="Bahnschrift SemiLight" panose="020B0502040204020203" pitchFamily="34" charset="0"/>
              </a:rPr>
            </a:br>
            <a:r>
              <a:rPr lang="en-US" b="1" dirty="0">
                <a:latin typeface="Bahnschrift SemiLight" panose="020B0502040204020203" pitchFamily="34" charset="0"/>
              </a:rPr>
              <a:t>- Fast and scalable</a:t>
            </a:r>
            <a:br>
              <a:rPr lang="en-US" b="1" dirty="0">
                <a:latin typeface="Bahnschrift SemiLight" panose="020B0502040204020203" pitchFamily="34" charset="0"/>
              </a:rPr>
            </a:br>
            <a:r>
              <a:rPr lang="en-US" b="1" dirty="0">
                <a:latin typeface="Bahnschrift SemiLight" panose="020B0502040204020203" pitchFamily="34" charset="0"/>
              </a:rPr>
              <a:t>- Reliable for large projects</a:t>
            </a:r>
            <a:br>
              <a:rPr lang="en-US" b="1" dirty="0">
                <a:latin typeface="Bahnschrift SemiLight" panose="020B0502040204020203" pitchFamily="34" charset="0"/>
              </a:rPr>
            </a:br>
            <a:r>
              <a:rPr lang="en-US" b="1" dirty="0">
                <a:latin typeface="Bahnschrift SemiLight" panose="020B0502040204020203" pitchFamily="34" charset="0"/>
              </a:rPr>
              <a:t>- Most popular among professionals</a:t>
            </a:r>
            <a:endParaRPr lang="hr-HR" dirty="0">
              <a:latin typeface="Bahnschrift SemiLight" panose="020B0502040204020203" pitchFamily="34" charset="0"/>
            </a:endParaRPr>
          </a:p>
        </p:txBody>
      </p:sp>
    </p:spTree>
    <p:extLst>
      <p:ext uri="{BB962C8B-B14F-4D97-AF65-F5344CB8AC3E}">
        <p14:creationId xmlns:p14="http://schemas.microsoft.com/office/powerpoint/2010/main" val="410855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E29B4-0C24-7071-D5D3-374FEECF1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E9A585-2D64-70DA-02CE-7568DE4AFA53}"/>
              </a:ext>
            </a:extLst>
          </p:cNvPr>
          <p:cNvSpPr>
            <a:spLocks noGrp="1"/>
          </p:cNvSpPr>
          <p:nvPr>
            <p:ph type="title"/>
          </p:nvPr>
        </p:nvSpPr>
        <p:spPr/>
        <p:txBody>
          <a:bodyPr/>
          <a:lstStyle/>
          <a:p>
            <a:r>
              <a:rPr lang="en-US" dirty="0"/>
              <a:t>DATABASES – POSGRESQL DATA TYPES</a:t>
            </a:r>
            <a:endParaRPr lang="hr-HR" dirty="0"/>
          </a:p>
        </p:txBody>
      </p:sp>
      <p:sp>
        <p:nvSpPr>
          <p:cNvPr id="2" name="TextBox 1">
            <a:extLst>
              <a:ext uri="{FF2B5EF4-FFF2-40B4-BE49-F238E27FC236}">
                <a16:creationId xmlns:a16="http://schemas.microsoft.com/office/drawing/2014/main" id="{716DEEB9-2A4F-317B-6392-39873905AA66}"/>
              </a:ext>
            </a:extLst>
          </p:cNvPr>
          <p:cNvSpPr txBox="1"/>
          <p:nvPr/>
        </p:nvSpPr>
        <p:spPr>
          <a:xfrm>
            <a:off x="546076" y="1970786"/>
            <a:ext cx="11470907" cy="4401205"/>
          </a:xfrm>
          <a:prstGeom prst="rect">
            <a:avLst/>
          </a:prstGeom>
          <a:noFill/>
        </p:spPr>
        <p:txBody>
          <a:bodyPr wrap="square">
            <a:spAutoFit/>
          </a:bodyPr>
          <a:lstStyle/>
          <a:p>
            <a:r>
              <a:rPr lang="en-US" sz="2000" dirty="0">
                <a:latin typeface="Bahnschrift SemiLight" panose="020B0502040204020203" pitchFamily="34" charset="0"/>
              </a:rPr>
              <a:t>PostgreSQL offers a broader range of data types compared to standard SQL.
- Textual data:
</a:t>
            </a:r>
            <a:r>
              <a:rPr lang="en-US" sz="2000" b="1" dirty="0">
                <a:latin typeface="Bahnschrift SemiLight" panose="020B0502040204020203" pitchFamily="34" charset="0"/>
              </a:rPr>
              <a:t>VARCHAR</a:t>
            </a:r>
            <a:r>
              <a:rPr lang="en-US" sz="2000" dirty="0">
                <a:latin typeface="Bahnschrift SemiLight" panose="020B0502040204020203" pitchFamily="34" charset="0"/>
              </a:rPr>
              <a:t>(n) – Variable text length (maximum n characters)
</a:t>
            </a:r>
            <a:r>
              <a:rPr lang="en-US" sz="2000" b="1" dirty="0">
                <a:latin typeface="Bahnschrift SemiLight" panose="020B0502040204020203" pitchFamily="34" charset="0"/>
              </a:rPr>
              <a:t>TEXT</a:t>
            </a:r>
            <a:r>
              <a:rPr lang="en-US" sz="2000" dirty="0">
                <a:latin typeface="Bahnschrift SemiLight" panose="020B0502040204020203" pitchFamily="34" charset="0"/>
              </a:rPr>
              <a:t> – Unlimited text length
- Numbers:
</a:t>
            </a:r>
            <a:r>
              <a:rPr lang="en-US" sz="2000" b="1" dirty="0">
                <a:latin typeface="Bahnschrift SemiLight" panose="020B0502040204020203" pitchFamily="34" charset="0"/>
              </a:rPr>
              <a:t>INT</a:t>
            </a:r>
            <a:r>
              <a:rPr lang="en-US" sz="2000" dirty="0">
                <a:latin typeface="Bahnschrift SemiLight" panose="020B0502040204020203" pitchFamily="34" charset="0"/>
              </a:rPr>
              <a:t> – Integers
</a:t>
            </a:r>
            <a:r>
              <a:rPr lang="en-US" sz="2000" b="1" dirty="0">
                <a:latin typeface="Bahnschrift SemiLight" panose="020B0502040204020203" pitchFamily="34" charset="0"/>
              </a:rPr>
              <a:t>BIGINT</a:t>
            </a:r>
            <a:r>
              <a:rPr lang="en-US" sz="2000" dirty="0">
                <a:latin typeface="Bahnschrift SemiLight" panose="020B0502040204020203" pitchFamily="34" charset="0"/>
              </a:rPr>
              <a:t> – Large integers (for billions of records)
</a:t>
            </a:r>
            <a:r>
              <a:rPr lang="en-US" sz="2000" b="1" dirty="0">
                <a:latin typeface="Bahnschrift SemiLight" panose="020B0502040204020203" pitchFamily="34" charset="0"/>
              </a:rPr>
              <a:t>DECIMAL</a:t>
            </a:r>
            <a:r>
              <a:rPr lang="en-US" sz="2000" dirty="0">
                <a:latin typeface="Bahnschrift SemiLight" panose="020B0502040204020203" pitchFamily="34" charset="0"/>
              </a:rPr>
              <a:t>(10,2) – Decimal numbers (e.g. prices)
- Date and time:
</a:t>
            </a:r>
            <a:r>
              <a:rPr lang="en-US" sz="2000" b="1" dirty="0">
                <a:latin typeface="Bahnschrift SemiLight" panose="020B0502040204020203" pitchFamily="34" charset="0"/>
              </a:rPr>
              <a:t>DATE</a:t>
            </a:r>
            <a:r>
              <a:rPr lang="en-US" sz="2000" dirty="0">
                <a:latin typeface="Bahnschrift SemiLight" panose="020B0502040204020203" pitchFamily="34" charset="0"/>
              </a:rPr>
              <a:t> – Stores only the date
</a:t>
            </a:r>
            <a:r>
              <a:rPr lang="en-US" sz="2000" b="1" dirty="0">
                <a:latin typeface="Bahnschrift SemiLight" panose="020B0502040204020203" pitchFamily="34" charset="0"/>
              </a:rPr>
              <a:t>TIMESTAMP</a:t>
            </a:r>
            <a:r>
              <a:rPr lang="en-US" sz="2000" dirty="0">
                <a:latin typeface="Bahnschrift SemiLight" panose="020B0502040204020203" pitchFamily="34" charset="0"/>
              </a:rPr>
              <a:t> – Stores the date and time
- Other:
</a:t>
            </a:r>
            <a:r>
              <a:rPr lang="en-US" sz="2000" b="1" dirty="0">
                <a:latin typeface="Bahnschrift SemiLight" panose="020B0502040204020203" pitchFamily="34" charset="0"/>
              </a:rPr>
              <a:t>BOOLEAN</a:t>
            </a:r>
            <a:r>
              <a:rPr lang="en-US" sz="2000" dirty="0">
                <a:latin typeface="Bahnschrift SemiLight" panose="020B0502040204020203" pitchFamily="34" charset="0"/>
              </a:rPr>
              <a:t> – true/false values
</a:t>
            </a:r>
            <a:r>
              <a:rPr lang="en-US" sz="2000" b="1" dirty="0">
                <a:latin typeface="Bahnschrift SemiLight" panose="020B0502040204020203" pitchFamily="34" charset="0"/>
              </a:rPr>
              <a:t>SERIAL</a:t>
            </a:r>
            <a:r>
              <a:rPr lang="en-US" sz="2000" dirty="0">
                <a:latin typeface="Bahnschrift SemiLight" panose="020B0502040204020203" pitchFamily="34" charset="0"/>
              </a:rPr>
              <a:t> – Auto-incrementing number for primary keys</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92683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1B56E-6278-2BB5-F167-031162AE9D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5B74E8-FDA8-A93E-0D5F-20BC9FE63F64}"/>
              </a:ext>
            </a:extLst>
          </p:cNvPr>
          <p:cNvSpPr>
            <a:spLocks noGrp="1"/>
          </p:cNvSpPr>
          <p:nvPr>
            <p:ph type="title"/>
          </p:nvPr>
        </p:nvSpPr>
        <p:spPr/>
        <p:txBody>
          <a:bodyPr/>
          <a:lstStyle/>
          <a:p>
            <a:r>
              <a:rPr lang="en-US" dirty="0"/>
              <a:t>DATABASES – POSGRESQL DATA TYPES</a:t>
            </a:r>
            <a:endParaRPr lang="hr-HR" dirty="0"/>
          </a:p>
        </p:txBody>
      </p:sp>
      <p:sp>
        <p:nvSpPr>
          <p:cNvPr id="4" name="TextBox 3">
            <a:extLst>
              <a:ext uri="{FF2B5EF4-FFF2-40B4-BE49-F238E27FC236}">
                <a16:creationId xmlns:a16="http://schemas.microsoft.com/office/drawing/2014/main" id="{E0AC4150-8714-77BC-D270-986AF7190A21}"/>
              </a:ext>
            </a:extLst>
          </p:cNvPr>
          <p:cNvSpPr txBox="1"/>
          <p:nvPr/>
        </p:nvSpPr>
        <p:spPr>
          <a:xfrm>
            <a:off x="2571158" y="5306185"/>
            <a:ext cx="7418430" cy="1323439"/>
          </a:xfrm>
          <a:prstGeom prst="rect">
            <a:avLst/>
          </a:prstGeom>
          <a:noFill/>
        </p:spPr>
        <p:txBody>
          <a:bodyPr wrap="square">
            <a:spAutoFit/>
          </a:bodyPr>
          <a:lstStyle/>
          <a:p>
            <a:r>
              <a:rPr lang="en-US" sz="2000" dirty="0">
                <a:latin typeface="Bahnschrift SemiLight" panose="020B0502040204020203" pitchFamily="34" charset="0"/>
              </a:rPr>
              <a:t>In modern applications, TEXT is often used because there are no problems with the length limit.</a:t>
            </a:r>
            <a:br>
              <a:rPr lang="en-US" sz="2000" dirty="0">
                <a:latin typeface="Bahnschrift SemiLight" panose="020B0502040204020203" pitchFamily="34" charset="0"/>
              </a:rPr>
            </a:br>
            <a:r>
              <a:rPr lang="en-US" sz="2000" dirty="0">
                <a:latin typeface="Bahnschrift SemiLight" panose="020B0502040204020203" pitchFamily="34" charset="0"/>
              </a:rPr>
              <a:t>There is a small loss of speed, but it is more flexible for growing databases.</a:t>
            </a:r>
            <a:endParaRPr lang="hr-HR" sz="2000" dirty="0">
              <a:latin typeface="Bahnschrift SemiLight" panose="020B0502040204020203" pitchFamily="34" charset="0"/>
            </a:endParaRPr>
          </a:p>
        </p:txBody>
      </p:sp>
      <p:pic>
        <p:nvPicPr>
          <p:cNvPr id="10" name="Picture 9">
            <a:extLst>
              <a:ext uri="{FF2B5EF4-FFF2-40B4-BE49-F238E27FC236}">
                <a16:creationId xmlns:a16="http://schemas.microsoft.com/office/drawing/2014/main" id="{E8EC31C1-8837-218E-4800-E39F2F5D5FBA}"/>
              </a:ext>
            </a:extLst>
          </p:cNvPr>
          <p:cNvPicPr>
            <a:picLocks noChangeAspect="1"/>
          </p:cNvPicPr>
          <p:nvPr/>
        </p:nvPicPr>
        <p:blipFill>
          <a:blip r:embed="rId3"/>
          <a:stretch>
            <a:fillRect/>
          </a:stretch>
        </p:blipFill>
        <p:spPr>
          <a:xfrm>
            <a:off x="4278529" y="1699205"/>
            <a:ext cx="2945231" cy="3459590"/>
          </a:xfrm>
          <a:prstGeom prst="rect">
            <a:avLst/>
          </a:prstGeom>
        </p:spPr>
      </p:pic>
    </p:spTree>
    <p:extLst>
      <p:ext uri="{BB962C8B-B14F-4D97-AF65-F5344CB8AC3E}">
        <p14:creationId xmlns:p14="http://schemas.microsoft.com/office/powerpoint/2010/main" val="8469549"/>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606</TotalTime>
  <Words>3620</Words>
  <Application>Microsoft Office PowerPoint</Application>
  <PresentationFormat>Widescreen</PresentationFormat>
  <Paragraphs>387</Paragraphs>
  <Slides>38</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Bahnschrift</vt:lpstr>
      <vt:lpstr>Bahnschrift SemiBold</vt:lpstr>
      <vt:lpstr>Bahnschrift SemiLight</vt:lpstr>
      <vt:lpstr>Calibri</vt:lpstr>
      <vt:lpstr>Calibri Light</vt:lpstr>
      <vt:lpstr>Montserrat</vt:lpstr>
      <vt:lpstr>Tema sustava Office</vt:lpstr>
      <vt:lpstr>DATABASES</vt:lpstr>
      <vt:lpstr>SUMMARY</vt:lpstr>
      <vt:lpstr>DATABASES</vt:lpstr>
      <vt:lpstr>DATABASES - SQL</vt:lpstr>
      <vt:lpstr>DATABASES - SQL</vt:lpstr>
      <vt:lpstr>DATABASES - NOSQL</vt:lpstr>
      <vt:lpstr>DATABASES – OVERVIEW</vt:lpstr>
      <vt:lpstr>DATABASES – POSGRESQL DATA TYPES</vt:lpstr>
      <vt:lpstr>DATABASES – POSGRESQL DATA TYPES</vt:lpstr>
      <vt:lpstr>DATABASES – CREATE TABLE</vt:lpstr>
      <vt:lpstr>DATABASES – INSERT</vt:lpstr>
      <vt:lpstr>DATABASES – SELECT</vt:lpstr>
      <vt:lpstr>DATABASES – UPDATE &amp; DELETE</vt:lpstr>
      <vt:lpstr>DATABASES – SQL RELATIONS &amp; JOIN</vt:lpstr>
      <vt:lpstr>DATABASES – SQL RELATIONS &amp; JOIN</vt:lpstr>
      <vt:lpstr>DATABASES – SQL RELATIONS &amp; JOIN</vt:lpstr>
      <vt:lpstr>DATABASES – EXERCISE 1</vt:lpstr>
      <vt:lpstr>DATABASES – RELATIONAL DATABASES</vt:lpstr>
      <vt:lpstr>DATABASES – ONE ON ONE (1:1)</vt:lpstr>
      <vt:lpstr>DATABASES – ONE ON ONE (1:1)</vt:lpstr>
      <vt:lpstr>DATABASES – EXERCISE 2</vt:lpstr>
      <vt:lpstr>DATABASES – ONE TO MANY(1:M)</vt:lpstr>
      <vt:lpstr>DATABASES – ONE TO MANY(1:M)</vt:lpstr>
      <vt:lpstr>DATABASES – ONE TO MANY(1:M)</vt:lpstr>
      <vt:lpstr>DATABASES – ONE TO MANY(1:M)</vt:lpstr>
      <vt:lpstr>DATABASES – EXERCISE 3</vt:lpstr>
      <vt:lpstr>DATABASES – MANY TO MANY(M:M)</vt:lpstr>
      <vt:lpstr>DATABASES – MANY TO MANY(M:M)</vt:lpstr>
      <vt:lpstr>DATABASES – MANY TO MANY(M:M)</vt:lpstr>
      <vt:lpstr>DATABASES – MANY TO MANY(M:M)</vt:lpstr>
      <vt:lpstr>DATABASES – EXERCISE 4</vt:lpstr>
      <vt:lpstr>DATABASES – ALTER TABLE</vt:lpstr>
      <vt:lpstr>DATABASES – UPDATE,DELETE, ORDER BY</vt:lpstr>
      <vt:lpstr>DATABASES – EXERCISE 5</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 Duvnjak</cp:lastModifiedBy>
  <cp:revision>249</cp:revision>
  <dcterms:created xsi:type="dcterms:W3CDTF">2024-02-12T13:35:47Z</dcterms:created>
  <dcterms:modified xsi:type="dcterms:W3CDTF">2025-07-09T10:18:07Z</dcterms:modified>
</cp:coreProperties>
</file>